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5"/>
  </p:notesMasterIdLst>
  <p:sldIdLst>
    <p:sldId id="453" r:id="rId3"/>
    <p:sldId id="454" r:id="rId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8E"/>
    <a:srgbClr val="0000FF"/>
    <a:srgbClr val="FFFF00"/>
    <a:srgbClr val="E2F0D9"/>
    <a:srgbClr val="DEEBF7"/>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27" autoAdjust="0"/>
    <p:restoredTop sz="94660"/>
  </p:normalViewPr>
  <p:slideViewPr>
    <p:cSldViewPr snapToGrid="0">
      <p:cViewPr varScale="1">
        <p:scale>
          <a:sx n="113" d="100"/>
          <a:sy n="113" d="100"/>
        </p:scale>
        <p:origin x="1944" y="102"/>
      </p:cViewPr>
      <p:guideLst>
        <p:guide orient="horz" pos="2160"/>
        <p:guide pos="312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4" tIns="45717" rIns="91434" bIns="45717" rtlCol="0"/>
          <a:lstStyle>
            <a:lvl1pPr algn="r">
              <a:defRPr sz="1200"/>
            </a:lvl1pPr>
          </a:lstStyle>
          <a:p>
            <a:fld id="{29969AC3-423A-406C-9CDA-5104FC2843F5}" type="datetimeFigureOut">
              <a:rPr kumimoji="1" lang="ja-JP" altLang="en-US" smtClean="0"/>
              <a:t>2021/9/13</a:t>
            </a:fld>
            <a:endParaRPr kumimoji="1"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4" tIns="45717" rIns="91434" bIns="45717" rtlCol="0" anchor="b"/>
          <a:lstStyle>
            <a:lvl1pPr algn="r">
              <a:defRPr sz="1200"/>
            </a:lvl1pPr>
          </a:lstStyle>
          <a:p>
            <a:fld id="{BDF813AA-3448-4CD9-B63A-61455916396D}" type="slidenum">
              <a:rPr kumimoji="1" lang="ja-JP" altLang="en-US" smtClean="0"/>
              <a:t>‹#›</a:t>
            </a:fld>
            <a:endParaRPr kumimoji="1" lang="ja-JP" altLang="en-US" dirty="0"/>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697260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968082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2542077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3966325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340459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71285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3913941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133518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30939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2967049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dirty="0"/>
          </a:p>
        </p:txBody>
      </p:sp>
    </p:spTree>
    <p:extLst>
      <p:ext uri="{BB962C8B-B14F-4D97-AF65-F5344CB8AC3E}">
        <p14:creationId xmlns:p14="http://schemas.microsoft.com/office/powerpoint/2010/main" val="262149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98EAF-5051-49DC-BD35-7E1D4E4AEF3F}" type="datetimeFigureOut">
              <a:rPr kumimoji="1" lang="ja-JP" altLang="en-US" smtClean="0"/>
              <a:t>2021/9/13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F7CAF-B6C2-4A64-B9DC-DE8DF5629928}" type="slidenum">
              <a:rPr kumimoji="1" lang="ja-JP" altLang="en-US" smtClean="0"/>
              <a:t>‹#›</a:t>
            </a:fld>
            <a:endParaRPr kumimoji="1" lang="ja-JP" altLang="en-US" dirty="0"/>
          </a:p>
        </p:txBody>
      </p:sp>
    </p:spTree>
    <p:extLst>
      <p:ext uri="{BB962C8B-B14F-4D97-AF65-F5344CB8AC3E}">
        <p14:creationId xmlns:p14="http://schemas.microsoft.com/office/powerpoint/2010/main" val="4110734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表 40">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04492978"/>
              </p:ext>
            </p:extLst>
          </p:nvPr>
        </p:nvGraphicFramePr>
        <p:xfrm>
          <a:off x="4484297" y="857949"/>
          <a:ext cx="5301728" cy="540000"/>
        </p:xfrm>
        <a:graphic>
          <a:graphicData uri="http://schemas.openxmlformats.org/drawingml/2006/table">
            <a:tbl>
              <a:tblPr firstRow="1" bandRow="1">
                <a:effectLst/>
                <a:tableStyleId>{5C22544A-7EE6-4342-B048-85BDC9FD1C3A}</a:tableStyleId>
              </a:tblPr>
              <a:tblGrid>
                <a:gridCol w="804232">
                  <a:extLst>
                    <a:ext uri="{9D8B030D-6E8A-4147-A177-3AD203B41FA5}">
                      <a16:colId xmlns:a16="http://schemas.microsoft.com/office/drawing/2014/main" val="319939870"/>
                    </a:ext>
                  </a:extLst>
                </a:gridCol>
                <a:gridCol w="622618">
                  <a:extLst>
                    <a:ext uri="{9D8B030D-6E8A-4147-A177-3AD203B41FA5}">
                      <a16:colId xmlns:a16="http://schemas.microsoft.com/office/drawing/2014/main" val="1796700957"/>
                    </a:ext>
                  </a:extLst>
                </a:gridCol>
                <a:gridCol w="1494553">
                  <a:extLst>
                    <a:ext uri="{9D8B030D-6E8A-4147-A177-3AD203B41FA5}">
                      <a16:colId xmlns:a16="http://schemas.microsoft.com/office/drawing/2014/main" val="2246124497"/>
                    </a:ext>
                  </a:extLst>
                </a:gridCol>
                <a:gridCol w="605350">
                  <a:extLst>
                    <a:ext uri="{9D8B030D-6E8A-4147-A177-3AD203B41FA5}">
                      <a16:colId xmlns:a16="http://schemas.microsoft.com/office/drawing/2014/main" val="973176537"/>
                    </a:ext>
                  </a:extLst>
                </a:gridCol>
                <a:gridCol w="1774975">
                  <a:extLst>
                    <a:ext uri="{9D8B030D-6E8A-4147-A177-3AD203B41FA5}">
                      <a16:colId xmlns:a16="http://schemas.microsoft.com/office/drawing/2014/main" val="1220179867"/>
                    </a:ext>
                  </a:extLst>
                </a:gridCol>
              </a:tblGrid>
              <a:tr h="54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kern="1200" dirty="0" smtClean="0">
                          <a:solidFill>
                            <a:schemeClr val="tx1"/>
                          </a:solidFill>
                          <a:latin typeface="Meiryo UI" panose="020B0604030504040204" pitchFamily="50" charset="-128"/>
                          <a:ea typeface="Meiryo UI" panose="020B0604030504040204" pitchFamily="50" charset="-128"/>
                          <a:cs typeface="+mn-cs"/>
                        </a:rPr>
                        <a:t>応募部門</a:t>
                      </a:r>
                      <a:endParaRPr kumimoji="1" lang="en-US" altLang="ja-JP" sz="1100" b="1" i="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kern="1200" spc="-7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00" b="1" i="0" kern="1200" spc="-70" baseline="0" dirty="0" smtClean="0">
                          <a:solidFill>
                            <a:schemeClr val="tx1"/>
                          </a:solidFill>
                          <a:latin typeface="Meiryo UI" panose="020B0604030504040204" pitchFamily="50" charset="-128"/>
                          <a:ea typeface="Meiryo UI" panose="020B0604030504040204" pitchFamily="50" charset="-128"/>
                          <a:cs typeface="+mn-cs"/>
                        </a:rPr>
                        <a:t>○を付ける</a:t>
                      </a:r>
                      <a:r>
                        <a:rPr kumimoji="1" lang="en-US" altLang="ja-JP" sz="1100" b="1" i="0" kern="1200" spc="-70" baseline="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i="0" kern="1200" spc="-7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kern="1200" dirty="0" smtClean="0">
                          <a:solidFill>
                            <a:schemeClr val="tx1"/>
                          </a:solidFill>
                          <a:latin typeface="Meiryo UI" panose="020B0604030504040204" pitchFamily="50" charset="-128"/>
                          <a:ea typeface="Meiryo UI" panose="020B0604030504040204" pitchFamily="50" charset="-128"/>
                          <a:cs typeface="+mn-cs"/>
                        </a:rPr>
                        <a:t>PF</a:t>
                      </a:r>
                      <a:r>
                        <a:rPr kumimoji="1" lang="ja-JP" altLang="en-US" sz="1100" b="1" i="0" kern="1200" dirty="0" smtClean="0">
                          <a:solidFill>
                            <a:schemeClr val="tx1"/>
                          </a:solidFill>
                          <a:latin typeface="Meiryo UI" panose="020B0604030504040204" pitchFamily="50" charset="-128"/>
                          <a:ea typeface="Meiryo UI" panose="020B0604030504040204" pitchFamily="50" charset="-128"/>
                          <a:cs typeface="+mn-cs"/>
                        </a:rPr>
                        <a:t>会員間連携部門</a:t>
                      </a:r>
                      <a:endParaRPr kumimoji="1" lang="en-US" altLang="ja-JP" sz="1100" b="1" i="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kern="1200" dirty="0" smtClean="0">
                          <a:solidFill>
                            <a:schemeClr val="tx1"/>
                          </a:solidFill>
                          <a:latin typeface="Meiryo UI" panose="020B0604030504040204" pitchFamily="50" charset="-128"/>
                          <a:ea typeface="Meiryo UI" panose="020B0604030504040204" pitchFamily="50" charset="-128"/>
                          <a:cs typeface="+mn-cs"/>
                        </a:rPr>
                        <a:t>一般部門</a:t>
                      </a:r>
                      <a:endParaRPr kumimoji="1" lang="en-US" altLang="ja-JP" sz="1100" b="1" i="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74" name="角丸四角形 73"/>
          <p:cNvSpPr/>
          <p:nvPr/>
        </p:nvSpPr>
        <p:spPr>
          <a:xfrm>
            <a:off x="5808032" y="2670463"/>
            <a:ext cx="3977994" cy="4120831"/>
          </a:xfrm>
          <a:prstGeom prst="roundRect">
            <a:avLst>
              <a:gd name="adj" fmla="val 4012"/>
            </a:avLst>
          </a:prstGeom>
          <a:solidFill>
            <a:schemeClr val="accent1">
              <a:lumMod val="40000"/>
              <a:lumOff val="6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tIns="0"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取組のポイント（３つの視点）</a:t>
            </a:r>
          </a:p>
        </p:txBody>
      </p:sp>
      <p:graphicFrame>
        <p:nvGraphicFramePr>
          <p:cNvPr id="11" name="表 10"/>
          <p:cNvGraphicFramePr>
            <a:graphicFrameLocks noGrp="1"/>
          </p:cNvGraphicFramePr>
          <p:nvPr>
            <p:extLst>
              <p:ext uri="{D42A27DB-BD31-4B8C-83A1-F6EECF244321}">
                <p14:modId xmlns:p14="http://schemas.microsoft.com/office/powerpoint/2010/main" val="2150633340"/>
              </p:ext>
            </p:extLst>
          </p:nvPr>
        </p:nvGraphicFramePr>
        <p:xfrm>
          <a:off x="126460" y="4012811"/>
          <a:ext cx="5318798" cy="2709722"/>
        </p:xfrm>
        <a:graphic>
          <a:graphicData uri="http://schemas.openxmlformats.org/drawingml/2006/table">
            <a:tbl>
              <a:tblPr firstRow="1" bandRow="1">
                <a:tableStyleId>{5C22544A-7EE6-4342-B048-85BDC9FD1C3A}</a:tableStyleId>
              </a:tblPr>
              <a:tblGrid>
                <a:gridCol w="5318798">
                  <a:extLst>
                    <a:ext uri="{9D8B030D-6E8A-4147-A177-3AD203B41FA5}">
                      <a16:colId xmlns:a16="http://schemas.microsoft.com/office/drawing/2014/main" val="4111368420"/>
                    </a:ext>
                  </a:extLst>
                </a:gridCol>
              </a:tblGrid>
              <a:tr h="291273">
                <a:tc>
                  <a:txBody>
                    <a:bodyPr/>
                    <a:lstStyle/>
                    <a:p>
                      <a:pPr marL="0" algn="l" defTabSz="914400" rtl="0" eaLnBrk="1" latinLnBrk="0" hangingPunct="1"/>
                      <a:r>
                        <a:rPr kumimoji="1" lang="en-US" altLang="ja-JP" sz="1100" b="1" kern="1200" dirty="0" smtClean="0">
                          <a:solidFill>
                            <a:sysClr val="windowText" lastClr="000000"/>
                          </a:solidFill>
                          <a:latin typeface="Meiryo UI" panose="020B0604030504040204" pitchFamily="50" charset="-128"/>
                          <a:ea typeface="Meiryo UI" panose="020B0604030504040204" pitchFamily="50" charset="-128"/>
                          <a:cs typeface="+mn-cs"/>
                        </a:rPr>
                        <a:t>6.</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 取組概要（</a:t>
                      </a:r>
                      <a:r>
                        <a:rPr kumimoji="1" lang="en-US" altLang="ja-JP" sz="1100" b="1" kern="1200" dirty="0" smtClean="0">
                          <a:solidFill>
                            <a:sysClr val="windowText" lastClr="000000"/>
                          </a:solidFill>
                          <a:latin typeface="Meiryo UI" panose="020B0604030504040204" pitchFamily="50" charset="-128"/>
                          <a:ea typeface="Meiryo UI" panose="020B0604030504040204" pitchFamily="50" charset="-128"/>
                          <a:cs typeface="+mn-cs"/>
                        </a:rPr>
                        <a:t>100</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字以内</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　</a:t>
                      </a:r>
                      <a:r>
                        <a:rPr kumimoji="1" lang="en-US" altLang="ja-JP" sz="11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１次選考にて、投票ページに掲載します</a:t>
                      </a:r>
                      <a:endPar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10128575"/>
                  </a:ext>
                </a:extLst>
              </a:tr>
              <a:tr h="615049">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取組事例の概要を御記載ください（</a:t>
                      </a: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100</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字以内。</a:t>
                      </a: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80</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字以内推奨）</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4271462771"/>
                  </a:ext>
                </a:extLst>
              </a:tr>
              <a:tr h="1803400">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画像（会員投票の際のサムネイル）</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4713178"/>
                  </a:ext>
                </a:extLst>
              </a:tr>
            </a:tbl>
          </a:graphicData>
        </a:graphic>
      </p:graphicFrame>
      <p:graphicFrame>
        <p:nvGraphicFramePr>
          <p:cNvPr id="3" name="表 2">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771098338"/>
              </p:ext>
            </p:extLst>
          </p:nvPr>
        </p:nvGraphicFramePr>
        <p:xfrm>
          <a:off x="126460" y="1460932"/>
          <a:ext cx="9659566" cy="540000"/>
        </p:xfrm>
        <a:graphic>
          <a:graphicData uri="http://schemas.openxmlformats.org/drawingml/2006/table">
            <a:tbl>
              <a:tblPr firstRow="1" bandRow="1">
                <a:effectLst/>
                <a:tableStyleId>{5C22544A-7EE6-4342-B048-85BDC9FD1C3A}</a:tableStyleId>
              </a:tblPr>
              <a:tblGrid>
                <a:gridCol w="680936">
                  <a:extLst>
                    <a:ext uri="{9D8B030D-6E8A-4147-A177-3AD203B41FA5}">
                      <a16:colId xmlns:a16="http://schemas.microsoft.com/office/drawing/2014/main" val="1348850893"/>
                    </a:ext>
                  </a:extLst>
                </a:gridCol>
                <a:gridCol w="2473858">
                  <a:extLst>
                    <a:ext uri="{9D8B030D-6E8A-4147-A177-3AD203B41FA5}">
                      <a16:colId xmlns:a16="http://schemas.microsoft.com/office/drawing/2014/main" val="1912026762"/>
                    </a:ext>
                  </a:extLst>
                </a:gridCol>
                <a:gridCol w="798665">
                  <a:extLst>
                    <a:ext uri="{9D8B030D-6E8A-4147-A177-3AD203B41FA5}">
                      <a16:colId xmlns:a16="http://schemas.microsoft.com/office/drawing/2014/main" val="3398711041"/>
                    </a:ext>
                  </a:extLst>
                </a:gridCol>
                <a:gridCol w="5706107">
                  <a:extLst>
                    <a:ext uri="{9D8B030D-6E8A-4147-A177-3AD203B41FA5}">
                      <a16:colId xmlns:a16="http://schemas.microsoft.com/office/drawing/2014/main" val="1195807557"/>
                    </a:ext>
                  </a:extLst>
                </a:gridCol>
              </a:tblGrid>
              <a:tr h="540000">
                <a:tc>
                  <a:txBody>
                    <a:bodyPr/>
                    <a:lstStyle/>
                    <a:p>
                      <a:pPr marL="0" algn="ctr" defTabSz="914400" rtl="0" eaLnBrk="1" latinLnBrk="0" hangingPunct="1"/>
                      <a:r>
                        <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rPr>
                        <a:t>1.</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 団体名</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0" marR="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algn="l" defTabSz="914400" rtl="0" eaLnBrk="1" latinLnBrk="0" hangingPunct="1"/>
                      <a:r>
                        <a:rPr kumimoji="1" lang="ja-JP" altLang="en-US" sz="1100" b="0" kern="1200" dirty="0">
                          <a:solidFill>
                            <a:schemeClr val="accent1">
                              <a:lumMod val="75000"/>
                            </a:schemeClr>
                          </a:solidFill>
                          <a:latin typeface="Meiryo UI" panose="020B0604030504040204" pitchFamily="50" charset="-128"/>
                          <a:ea typeface="Meiryo UI" panose="020B0604030504040204" pitchFamily="50" charset="-128"/>
                          <a:cs typeface="+mn-cs"/>
                        </a:rPr>
                        <a:t>貴団体名を</a:t>
                      </a: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御</a:t>
                      </a:r>
                      <a:r>
                        <a:rPr kumimoji="1" lang="ja-JP" altLang="en-US" sz="1100" b="0" kern="1200" dirty="0">
                          <a:solidFill>
                            <a:schemeClr val="accent1">
                              <a:lumMod val="75000"/>
                            </a:schemeClr>
                          </a:solidFill>
                          <a:latin typeface="Meiryo UI" panose="020B0604030504040204" pitchFamily="50" charset="-128"/>
                          <a:ea typeface="Meiryo UI" panose="020B0604030504040204" pitchFamily="50" charset="-128"/>
                          <a:cs typeface="+mn-cs"/>
                        </a:rPr>
                        <a:t>記載ください</a:t>
                      </a:r>
                      <a:endParaRPr kumimoji="1" lang="en-US" altLang="ja-JP" sz="1100" b="0" kern="1200" dirty="0">
                        <a:solidFill>
                          <a:schemeClr val="accent1">
                            <a:lumMod val="75000"/>
                          </a:schemeClr>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rPr>
                        <a:t>2. </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連携先</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　　の団体</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連携して取り組んでいる団体名を御記載ください（複数可</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a:t>
                      </a: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ＰＦ会員は、前に「◎」を付けてください。　　例）　◎地創株式会社、</a:t>
                      </a: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NPO</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未来技術</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4" name="フッター プレースホルダー 1"/>
          <p:cNvSpPr>
            <a:spLocks noGrp="1"/>
          </p:cNvSpPr>
          <p:nvPr>
            <p:ph type="ftr" sz="quarter" idx="11"/>
          </p:nvPr>
        </p:nvSpPr>
        <p:spPr>
          <a:xfrm>
            <a:off x="6361100" y="-25025"/>
            <a:ext cx="3689405" cy="263524"/>
          </a:xfrm>
        </p:spPr>
        <p:txBody>
          <a:bodyPr/>
          <a:lstStyle/>
          <a:p>
            <a:r>
              <a:rPr kumimoji="1" lang="ja-JP" altLang="en-US" sz="1000" dirty="0">
                <a:latin typeface="Meiryo UI" panose="020B0604030504040204" pitchFamily="50" charset="-128"/>
                <a:ea typeface="Meiryo UI" panose="020B0604030504040204" pitchFamily="50" charset="-128"/>
              </a:rPr>
              <a:t>地方創生</a:t>
            </a:r>
            <a:r>
              <a:rPr kumimoji="1" lang="en-US" altLang="ja-JP" sz="1000" dirty="0">
                <a:latin typeface="Meiryo UI" panose="020B0604030504040204" pitchFamily="50" charset="-128"/>
                <a:ea typeface="Meiryo UI" panose="020B0604030504040204" pitchFamily="50" charset="-128"/>
              </a:rPr>
              <a:t>SDGs</a:t>
            </a:r>
            <a:r>
              <a:rPr kumimoji="1" lang="ja-JP" altLang="en-US" sz="1000" dirty="0">
                <a:latin typeface="Meiryo UI" panose="020B0604030504040204" pitchFamily="50" charset="-128"/>
                <a:ea typeface="Meiryo UI" panose="020B0604030504040204" pitchFamily="50" charset="-128"/>
              </a:rPr>
              <a:t>官民連携事例</a:t>
            </a:r>
            <a:r>
              <a:rPr kumimoji="1" lang="ja-JP" altLang="en-US" sz="1000">
                <a:latin typeface="Meiryo UI" panose="020B0604030504040204" pitchFamily="50" charset="-128"/>
                <a:ea typeface="Meiryo UI" panose="020B0604030504040204" pitchFamily="50" charset="-128"/>
              </a:rPr>
              <a:t>　応募様式（</a:t>
            </a:r>
            <a:r>
              <a:rPr kumimoji="1" lang="ja-JP" altLang="en-US" sz="1000" dirty="0">
                <a:latin typeface="Meiryo UI" panose="020B0604030504040204" pitchFamily="50" charset="-128"/>
                <a:ea typeface="Meiryo UI" panose="020B0604030504040204" pitchFamily="50" charset="-128"/>
              </a:rPr>
              <a:t>表面）</a:t>
            </a:r>
          </a:p>
        </p:txBody>
      </p:sp>
      <p:sp>
        <p:nvSpPr>
          <p:cNvPr id="5" name="フッター プレースホルダー 1"/>
          <p:cNvSpPr txBox="1">
            <a:spLocks/>
          </p:cNvSpPr>
          <p:nvPr/>
        </p:nvSpPr>
        <p:spPr>
          <a:xfrm>
            <a:off x="38100" y="-25025"/>
            <a:ext cx="1932167" cy="263524"/>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kumimoji="1" lang="ja-JP" altLang="en-US" sz="1000" dirty="0">
                <a:latin typeface="Meiryo UI" panose="020B0604030504040204" pitchFamily="50" charset="-128"/>
                <a:ea typeface="Meiryo UI" panose="020B0604030504040204" pitchFamily="50" charset="-128"/>
              </a:rPr>
              <a:t>整理番号：</a:t>
            </a:r>
          </a:p>
        </p:txBody>
      </p:sp>
      <p:graphicFrame>
        <p:nvGraphicFramePr>
          <p:cNvPr id="8" name="表 7"/>
          <p:cNvGraphicFramePr>
            <a:graphicFrameLocks noGrp="1"/>
          </p:cNvGraphicFramePr>
          <p:nvPr>
            <p:extLst>
              <p:ext uri="{D42A27DB-BD31-4B8C-83A1-F6EECF244321}">
                <p14:modId xmlns:p14="http://schemas.microsoft.com/office/powerpoint/2010/main" val="993133012"/>
              </p:ext>
            </p:extLst>
          </p:nvPr>
        </p:nvGraphicFramePr>
        <p:xfrm>
          <a:off x="5899695" y="5504881"/>
          <a:ext cx="3816000" cy="1225570"/>
        </p:xfrm>
        <a:graphic>
          <a:graphicData uri="http://schemas.openxmlformats.org/drawingml/2006/table">
            <a:tbl>
              <a:tblPr firstRow="1" bandRow="1">
                <a:tableStyleId>{93296810-A885-4BE3-A3E7-6D5BEEA58F35}</a:tableStyleId>
              </a:tblPr>
              <a:tblGrid>
                <a:gridCol w="3816000">
                  <a:extLst>
                    <a:ext uri="{9D8B030D-6E8A-4147-A177-3AD203B41FA5}">
                      <a16:colId xmlns:a16="http://schemas.microsoft.com/office/drawing/2014/main" val="2260674246"/>
                    </a:ext>
                  </a:extLst>
                </a:gridCol>
              </a:tblGrid>
              <a:tr h="25751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モデル性・波及性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55990996"/>
                  </a:ext>
                </a:extLst>
              </a:tr>
              <a:tr h="966490">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773814"/>
                  </a:ext>
                </a:extLst>
              </a:tr>
            </a:tbl>
          </a:graphicData>
        </a:graphic>
      </p:graphicFrame>
      <p:graphicFrame>
        <p:nvGraphicFramePr>
          <p:cNvPr id="9" name="表 8">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114846190"/>
              </p:ext>
            </p:extLst>
          </p:nvPr>
        </p:nvGraphicFramePr>
        <p:xfrm>
          <a:off x="126460" y="2063915"/>
          <a:ext cx="9659567" cy="540000"/>
        </p:xfrm>
        <a:graphic>
          <a:graphicData uri="http://schemas.openxmlformats.org/drawingml/2006/table">
            <a:tbl>
              <a:tblPr firstRow="1" bandRow="1">
                <a:effectLst/>
                <a:tableStyleId>{5C22544A-7EE6-4342-B048-85BDC9FD1C3A}</a:tableStyleId>
              </a:tblPr>
              <a:tblGrid>
                <a:gridCol w="680936">
                  <a:extLst>
                    <a:ext uri="{9D8B030D-6E8A-4147-A177-3AD203B41FA5}">
                      <a16:colId xmlns:a16="http://schemas.microsoft.com/office/drawing/2014/main" val="1348850893"/>
                    </a:ext>
                  </a:extLst>
                </a:gridCol>
                <a:gridCol w="4941651">
                  <a:extLst>
                    <a:ext uri="{9D8B030D-6E8A-4147-A177-3AD203B41FA5}">
                      <a16:colId xmlns:a16="http://schemas.microsoft.com/office/drawing/2014/main" val="1912026762"/>
                    </a:ext>
                  </a:extLst>
                </a:gridCol>
                <a:gridCol w="834105">
                  <a:extLst>
                    <a:ext uri="{9D8B030D-6E8A-4147-A177-3AD203B41FA5}">
                      <a16:colId xmlns:a16="http://schemas.microsoft.com/office/drawing/2014/main" val="3398711041"/>
                    </a:ext>
                  </a:extLst>
                </a:gridCol>
                <a:gridCol w="3202875">
                  <a:extLst>
                    <a:ext uri="{9D8B030D-6E8A-4147-A177-3AD203B41FA5}">
                      <a16:colId xmlns:a16="http://schemas.microsoft.com/office/drawing/2014/main" val="1195807557"/>
                    </a:ext>
                  </a:extLst>
                </a:gridCol>
              </a:tblGrid>
              <a:tr h="540000">
                <a:tc>
                  <a:txBody>
                    <a:bodyPr/>
                    <a:lstStyle/>
                    <a:p>
                      <a:pPr marL="0" algn="l" defTabSz="914400" rtl="0" eaLnBrk="1" latinLnBrk="0" hangingPunct="1"/>
                      <a:r>
                        <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rPr>
                        <a:t>3.</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 取組</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100" b="1" kern="1200" baseline="0" dirty="0">
                          <a:solidFill>
                            <a:sysClr val="windowText" lastClr="000000"/>
                          </a:solidFill>
                          <a:latin typeface="Meiryo UI" panose="020B0604030504040204" pitchFamily="50" charset="-128"/>
                          <a:ea typeface="Meiryo UI" panose="020B0604030504040204" pitchFamily="50" charset="-128"/>
                          <a:cs typeface="+mn-cs"/>
                        </a:rPr>
                        <a:t>   </a:t>
                      </a:r>
                      <a:r>
                        <a:rPr kumimoji="1" lang="ja-JP" altLang="en-US" sz="1100" b="1" kern="1200" baseline="0" dirty="0">
                          <a:solidFill>
                            <a:sysClr val="windowText" lastClr="000000"/>
                          </a:solidFill>
                          <a:latin typeface="Meiryo UI" panose="020B0604030504040204" pitchFamily="50" charset="-128"/>
                          <a:ea typeface="Meiryo UI" panose="020B0604030504040204" pitchFamily="50" charset="-128"/>
                          <a:cs typeface="+mn-cs"/>
                        </a:rPr>
                        <a:t> </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目的 </a:t>
                      </a: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 取組の目的を簡潔に御記載ください</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rPr>
                        <a:t>4. </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関連する</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rPr>
                        <a:t>    </a:t>
                      </a:r>
                      <a:r>
                        <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rPr>
                        <a:t>ゴール</a:t>
                      </a:r>
                      <a:endParaRPr kumimoji="1" lang="en-US" altLang="ja-JP" sz="11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取組に関連するゴールのマークを枠外の例示より選択（複数可）</a:t>
                      </a: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pSp>
        <p:nvGrpSpPr>
          <p:cNvPr id="32" name="グループ化 31"/>
          <p:cNvGrpSpPr/>
          <p:nvPr/>
        </p:nvGrpSpPr>
        <p:grpSpPr>
          <a:xfrm>
            <a:off x="9988219" y="4096475"/>
            <a:ext cx="2529168" cy="2664559"/>
            <a:chOff x="9163778" y="2657619"/>
            <a:chExt cx="2529168" cy="2214302"/>
          </a:xfrm>
        </p:grpSpPr>
        <p:sp>
          <p:nvSpPr>
            <p:cNvPr id="12" name="正方形/長方形 11">
              <a:extLst>
                <a:ext uri="{FF2B5EF4-FFF2-40B4-BE49-F238E27FC236}">
                  <a16:creationId xmlns:a16="http://schemas.microsoft.com/office/drawing/2014/main" id="{B626A8F7-7E57-4A47-A52D-63FDFE7F2401}"/>
                </a:ext>
              </a:extLst>
            </p:cNvPr>
            <p:cNvSpPr/>
            <p:nvPr/>
          </p:nvSpPr>
          <p:spPr>
            <a:xfrm>
              <a:off x="9163778" y="2657619"/>
              <a:ext cx="2529168" cy="2214302"/>
            </a:xfrm>
            <a:prstGeom prst="rect">
              <a:avLst/>
            </a:prstGeom>
            <a:solidFill>
              <a:schemeClr val="bg1"/>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9209970" y="2756352"/>
              <a:ext cx="2413339" cy="753778"/>
            </a:xfrm>
            <a:prstGeom prst="rect">
              <a:avLst/>
            </a:prstGeom>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b="1" dirty="0">
                  <a:solidFill>
                    <a:schemeClr val="tx1"/>
                  </a:solidFill>
                  <a:latin typeface="Meiryo UI" panose="020B0604030504040204" pitchFamily="50" charset="-128"/>
                  <a:ea typeface="Meiryo UI" panose="020B0604030504040204" pitchFamily="50" charset="-128"/>
                </a:rPr>
                <a:t>●「４．関連するゴール」欄について</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取組に関連するＳＤＧｓのゴールを選択し</a:t>
              </a:r>
              <a:r>
                <a:rPr kumimoji="1" lang="ja-JP" altLang="en-US" sz="1200" dirty="0" smtClean="0">
                  <a:solidFill>
                    <a:schemeClr val="tx1"/>
                  </a:solidFill>
                  <a:latin typeface="Meiryo UI" panose="020B0604030504040204" pitchFamily="50" charset="-128"/>
                  <a:ea typeface="Meiryo UI" panose="020B0604030504040204" pitchFamily="50" charset="-128"/>
                </a:rPr>
                <a:t>、マーク</a:t>
              </a:r>
              <a:r>
                <a:rPr kumimoji="1" lang="ja-JP" altLang="en-US" sz="1200" dirty="0">
                  <a:solidFill>
                    <a:schemeClr val="tx1"/>
                  </a:solidFill>
                  <a:latin typeface="Meiryo UI" panose="020B0604030504040204" pitchFamily="50" charset="-128"/>
                  <a:ea typeface="Meiryo UI" panose="020B0604030504040204" pitchFamily="50" charset="-128"/>
                </a:rPr>
                <a:t>を転記してください</a:t>
              </a:r>
            </a:p>
          </p:txBody>
        </p:sp>
      </p:grpSp>
      <p:grpSp>
        <p:nvGrpSpPr>
          <p:cNvPr id="36" name="グループ化 35"/>
          <p:cNvGrpSpPr/>
          <p:nvPr/>
        </p:nvGrpSpPr>
        <p:grpSpPr>
          <a:xfrm>
            <a:off x="9994398" y="159972"/>
            <a:ext cx="2529167" cy="3869065"/>
            <a:chOff x="9221343" y="1150804"/>
            <a:chExt cx="2529167" cy="3021949"/>
          </a:xfrm>
        </p:grpSpPr>
        <p:sp>
          <p:nvSpPr>
            <p:cNvPr id="33" name="正方形/長方形 32">
              <a:extLst>
                <a:ext uri="{FF2B5EF4-FFF2-40B4-BE49-F238E27FC236}">
                  <a16:creationId xmlns:a16="http://schemas.microsoft.com/office/drawing/2014/main" id="{B626A8F7-7E57-4A47-A52D-63FDFE7F2401}"/>
                </a:ext>
              </a:extLst>
            </p:cNvPr>
            <p:cNvSpPr/>
            <p:nvPr/>
          </p:nvSpPr>
          <p:spPr>
            <a:xfrm>
              <a:off x="9221343" y="1150804"/>
              <a:ext cx="2529167" cy="3016316"/>
            </a:xfrm>
            <a:prstGeom prst="rect">
              <a:avLst/>
            </a:prstGeom>
            <a:solidFill>
              <a:schemeClr val="bg1"/>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9267535" y="1190139"/>
              <a:ext cx="2413339" cy="1079211"/>
            </a:xfrm>
            <a:prstGeom prst="rect">
              <a:avLst/>
            </a:prstGeom>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b="1" dirty="0">
                  <a:solidFill>
                    <a:schemeClr val="tx1"/>
                  </a:solidFill>
                  <a:latin typeface="Meiryo UI" panose="020B0604030504040204" pitchFamily="50" charset="-128"/>
                  <a:ea typeface="Meiryo UI" panose="020B0604030504040204" pitchFamily="50" charset="-128"/>
                </a:rPr>
                <a:t>●「取組のカテゴリー」欄について</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取組について該当するカテゴリーについて、以下①～⑮より</a:t>
              </a:r>
              <a:r>
                <a:rPr kumimoji="1" lang="ja-JP" altLang="en-US" sz="1200" b="1" u="sng" dirty="0">
                  <a:solidFill>
                    <a:schemeClr val="tx1"/>
                  </a:solidFill>
                  <a:latin typeface="Meiryo UI" panose="020B0604030504040204" pitchFamily="50" charset="-128"/>
                  <a:ea typeface="Meiryo UI" panose="020B0604030504040204" pitchFamily="50" charset="-128"/>
                </a:rPr>
                <a:t>特に当てはまるものを１つ</a:t>
              </a:r>
              <a:r>
                <a:rPr kumimoji="1" lang="ja-JP" altLang="en-US" sz="1200" dirty="0">
                  <a:solidFill>
                    <a:schemeClr val="tx1"/>
                  </a:solidFill>
                  <a:latin typeface="Meiryo UI" panose="020B0604030504040204" pitchFamily="50" charset="-128"/>
                  <a:ea typeface="Meiryo UI" panose="020B0604030504040204" pitchFamily="50" charset="-128"/>
                </a:rPr>
                <a:t>選択して、応募フォーマットに転記ください（ 当てはまらない場合は自由記載（簡潔に））</a:t>
              </a:r>
            </a:p>
          </p:txBody>
        </p:sp>
        <p:sp>
          <p:nvSpPr>
            <p:cNvPr id="35" name="正方形/長方形 34"/>
            <p:cNvSpPr/>
            <p:nvPr/>
          </p:nvSpPr>
          <p:spPr>
            <a:xfrm>
              <a:off x="9325114" y="2184585"/>
              <a:ext cx="2413339" cy="1988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000" dirty="0">
                  <a:solidFill>
                    <a:schemeClr val="tx1"/>
                  </a:solidFill>
                  <a:latin typeface="Meiryo UI" panose="020B0604030504040204" pitchFamily="50" charset="-128"/>
                  <a:ea typeface="Meiryo UI" panose="020B0604030504040204" pitchFamily="50" charset="-128"/>
                </a:rPr>
                <a:t>① 地域活性化</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② 移住・定住促進</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③ 産業振興・企業誘致</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④ 雇用維持・創出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⑤ 男女共同参画・機会の平等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⑥ 交通システム・公共交通対策</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⑦ 災害対策・防災・減災</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⑧ 健康福祉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⑨ 高齢者福祉・介護</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⑩ 児童福祉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⑪ 教育・研究</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⑫ 環境対策</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⑬ 観光客の誘致・地域</a:t>
              </a:r>
              <a:r>
                <a:rPr kumimoji="1" lang="en-US" altLang="ja-JP" sz="1000" dirty="0">
                  <a:solidFill>
                    <a:schemeClr val="tx1"/>
                  </a:solidFill>
                  <a:latin typeface="Meiryo UI" panose="020B0604030504040204" pitchFamily="50" charset="-128"/>
                  <a:ea typeface="Meiryo UI" panose="020B0604030504040204" pitchFamily="50" charset="-128"/>
                </a:rPr>
                <a:t>PR</a:t>
              </a:r>
            </a:p>
            <a:p>
              <a:r>
                <a:rPr kumimoji="1" lang="ja-JP" altLang="en-US" sz="1000" dirty="0">
                  <a:solidFill>
                    <a:schemeClr val="tx1"/>
                  </a:solidFill>
                  <a:latin typeface="Meiryo UI" panose="020B0604030504040204" pitchFamily="50" charset="-128"/>
                  <a:ea typeface="Meiryo UI" panose="020B0604030504040204" pitchFamily="50" charset="-128"/>
                </a:rPr>
                <a:t>⑭ 情報化（</a:t>
              </a:r>
              <a:r>
                <a:rPr kumimoji="1" lang="en-US" altLang="ja-JP" sz="1000" dirty="0">
                  <a:solidFill>
                    <a:schemeClr val="tx1"/>
                  </a:solidFill>
                  <a:latin typeface="Meiryo UI" panose="020B0604030504040204" pitchFamily="50" charset="-128"/>
                  <a:ea typeface="Meiryo UI" panose="020B0604030504040204" pitchFamily="50" charset="-128"/>
                </a:rPr>
                <a:t>ICT</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IoT</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AI</a:t>
              </a:r>
              <a:r>
                <a:rPr kumimoji="1" lang="ja-JP" altLang="en-US" sz="1000" dirty="0">
                  <a:solidFill>
                    <a:schemeClr val="tx1"/>
                  </a:solidFill>
                  <a:latin typeface="Meiryo UI" panose="020B0604030504040204" pitchFamily="50" charset="-128"/>
                  <a:ea typeface="Meiryo UI" panose="020B0604030504040204" pitchFamily="50" charset="-128"/>
                </a:rPr>
                <a:t>の利活用等）</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grpSp>
      <p:graphicFrame>
        <p:nvGraphicFramePr>
          <p:cNvPr id="37" name="表 36">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964865367"/>
              </p:ext>
            </p:extLst>
          </p:nvPr>
        </p:nvGraphicFramePr>
        <p:xfrm>
          <a:off x="126460" y="857949"/>
          <a:ext cx="4311645" cy="540000"/>
        </p:xfrm>
        <a:graphic>
          <a:graphicData uri="http://schemas.openxmlformats.org/drawingml/2006/table">
            <a:tbl>
              <a:tblPr firstRow="1" bandRow="1">
                <a:effectLst/>
                <a:tableStyleId>{5C22544A-7EE6-4342-B048-85BDC9FD1C3A}</a:tableStyleId>
              </a:tblPr>
              <a:tblGrid>
                <a:gridCol w="654044">
                  <a:extLst>
                    <a:ext uri="{9D8B030D-6E8A-4147-A177-3AD203B41FA5}">
                      <a16:colId xmlns:a16="http://schemas.microsoft.com/office/drawing/2014/main" val="319939870"/>
                    </a:ext>
                  </a:extLst>
                </a:gridCol>
                <a:gridCol w="1050587">
                  <a:extLst>
                    <a:ext uri="{9D8B030D-6E8A-4147-A177-3AD203B41FA5}">
                      <a16:colId xmlns:a16="http://schemas.microsoft.com/office/drawing/2014/main" val="1796700957"/>
                    </a:ext>
                  </a:extLst>
                </a:gridCol>
                <a:gridCol w="671208">
                  <a:extLst>
                    <a:ext uri="{9D8B030D-6E8A-4147-A177-3AD203B41FA5}">
                      <a16:colId xmlns:a16="http://schemas.microsoft.com/office/drawing/2014/main" val="3369118434"/>
                    </a:ext>
                  </a:extLst>
                </a:gridCol>
                <a:gridCol w="1935806">
                  <a:extLst>
                    <a:ext uri="{9D8B030D-6E8A-4147-A177-3AD203B41FA5}">
                      <a16:colId xmlns:a16="http://schemas.microsoft.com/office/drawing/2014/main" val="97317653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kern="1200" dirty="0">
                          <a:solidFill>
                            <a:schemeClr val="tx1"/>
                          </a:solidFill>
                          <a:latin typeface="Meiryo UI" panose="020B0604030504040204" pitchFamily="50" charset="-128"/>
                          <a:ea typeface="Meiryo UI" panose="020B0604030504040204" pitchFamily="50" charset="-128"/>
                          <a:cs typeface="+mn-cs"/>
                        </a:rPr>
                        <a:t>取組開始時期</a:t>
                      </a:r>
                      <a:endParaRPr kumimoji="1" lang="en-US" altLang="ja-JP" sz="1100" b="1" i="0" kern="1200" dirty="0">
                        <a:solidFill>
                          <a:schemeClr val="tx1"/>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取組を開始した</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時期を記載</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kern="1200">
                          <a:solidFill>
                            <a:schemeClr val="tx1"/>
                          </a:solidFill>
                          <a:latin typeface="Meiryo UI" panose="020B0604030504040204" pitchFamily="50" charset="-128"/>
                          <a:ea typeface="Meiryo UI" panose="020B0604030504040204" pitchFamily="50" charset="-128"/>
                          <a:cs typeface="+mn-cs"/>
                        </a:rPr>
                        <a:t>取組の</a:t>
                      </a:r>
                      <a:endParaRPr kumimoji="1" lang="en-US" altLang="ja-JP" sz="1100" b="1" i="0" kern="120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kern="1200">
                          <a:solidFill>
                            <a:schemeClr val="tx1"/>
                          </a:solidFill>
                          <a:latin typeface="Meiryo UI" panose="020B0604030504040204" pitchFamily="50" charset="-128"/>
                          <a:ea typeface="Meiryo UI" panose="020B0604030504040204" pitchFamily="50" charset="-128"/>
                          <a:cs typeface="+mn-cs"/>
                        </a:rPr>
                        <a:t>カテゴリー</a:t>
                      </a:r>
                      <a:endParaRPr kumimoji="1" lang="en-US" altLang="ja-JP" sz="1100" b="1" i="0" kern="1200" dirty="0">
                        <a:solidFill>
                          <a:schemeClr val="tx1"/>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枠外より１つ選択・転記</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rgbClr val="0070C0"/>
                          </a:solidFill>
                          <a:latin typeface="Meiryo UI" panose="020B0604030504040204" pitchFamily="50" charset="-128"/>
                          <a:ea typeface="Meiryo UI" panose="020B0604030504040204" pitchFamily="50" charset="-128"/>
                          <a:cs typeface="+mn-cs"/>
                        </a:rPr>
                        <a:t>（例）地域活性化</a:t>
                      </a:r>
                      <a:endParaRPr kumimoji="1" lang="en-US" altLang="ja-JP" sz="1100" b="0" i="0" kern="1200" dirty="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38" name="表 37">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304261037"/>
              </p:ext>
            </p:extLst>
          </p:nvPr>
        </p:nvGraphicFramePr>
        <p:xfrm>
          <a:off x="126459" y="252815"/>
          <a:ext cx="9659566" cy="540000"/>
        </p:xfrm>
        <a:graphic>
          <a:graphicData uri="http://schemas.openxmlformats.org/drawingml/2006/table">
            <a:tbl>
              <a:tblPr firstRow="1" bandRow="1">
                <a:effectLst/>
                <a:tableStyleId>{5C22544A-7EE6-4342-B048-85BDC9FD1C3A}</a:tableStyleId>
              </a:tblPr>
              <a:tblGrid>
                <a:gridCol w="9659566">
                  <a:extLst>
                    <a:ext uri="{9D8B030D-6E8A-4147-A177-3AD203B41FA5}">
                      <a16:colId xmlns:a16="http://schemas.microsoft.com/office/drawing/2014/main" val="119580755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rgbClr val="0070C0"/>
                          </a:solidFill>
                          <a:latin typeface="Meiryo UI" panose="020B0604030504040204" pitchFamily="50" charset="-128"/>
                          <a:ea typeface="Meiryo UI" panose="020B0604030504040204" pitchFamily="50" charset="-128"/>
                          <a:cs typeface="+mn-cs"/>
                        </a:rPr>
                        <a:t>取組事例の概要が分かるようなタイトル</a:t>
                      </a:r>
                      <a:r>
                        <a:rPr kumimoji="1" lang="ja-JP" altLang="en-US" sz="1200" b="0" i="0" kern="1200" dirty="0" smtClean="0">
                          <a:solidFill>
                            <a:srgbClr val="0070C0"/>
                          </a:solidFill>
                          <a:latin typeface="Meiryo UI" panose="020B0604030504040204" pitchFamily="50" charset="-128"/>
                          <a:ea typeface="Meiryo UI" panose="020B0604030504040204" pitchFamily="50" charset="-128"/>
                          <a:cs typeface="+mn-cs"/>
                        </a:rPr>
                        <a:t>を御記載ください（原則</a:t>
                      </a:r>
                      <a:r>
                        <a:rPr kumimoji="1" lang="en-US" altLang="ja-JP" sz="1200" b="0" i="0" kern="1200" dirty="0" smtClean="0">
                          <a:solidFill>
                            <a:srgbClr val="0070C0"/>
                          </a:solidFill>
                          <a:latin typeface="Meiryo UI" panose="020B0604030504040204" pitchFamily="50" charset="-128"/>
                          <a:ea typeface="Meiryo UI" panose="020B0604030504040204" pitchFamily="50" charset="-128"/>
                          <a:cs typeface="+mn-cs"/>
                        </a:rPr>
                        <a:t>30</a:t>
                      </a:r>
                      <a:r>
                        <a:rPr kumimoji="1" lang="ja-JP" altLang="en-US" sz="1200" b="0" i="0" kern="1200" dirty="0">
                          <a:solidFill>
                            <a:srgbClr val="0070C0"/>
                          </a:solidFill>
                          <a:latin typeface="Meiryo UI" panose="020B0604030504040204" pitchFamily="50" charset="-128"/>
                          <a:ea typeface="Meiryo UI" panose="020B0604030504040204" pitchFamily="50" charset="-128"/>
                          <a:cs typeface="+mn-cs"/>
                        </a:rPr>
                        <a:t>字以内）</a:t>
                      </a:r>
                      <a:endParaRPr kumimoji="1" lang="en-US" altLang="ja-JP" sz="1200" b="0" i="0" kern="1200" dirty="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pic>
        <p:nvPicPr>
          <p:cNvPr id="54" name="図 5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161042" y="5228862"/>
            <a:ext cx="310837" cy="310837"/>
          </a:xfrm>
          <a:prstGeom prst="rect">
            <a:avLst/>
          </a:prstGeom>
          <a:ln>
            <a:solidFill>
              <a:schemeClr val="tx1"/>
            </a:solidFill>
          </a:ln>
        </p:spPr>
      </p:pic>
      <p:pic>
        <p:nvPicPr>
          <p:cNvPr id="55" name="図 5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05258" y="5228914"/>
            <a:ext cx="310837" cy="310837"/>
          </a:xfrm>
          <a:prstGeom prst="rect">
            <a:avLst/>
          </a:prstGeom>
          <a:ln>
            <a:solidFill>
              <a:schemeClr val="tx1"/>
            </a:solidFill>
          </a:ln>
        </p:spPr>
      </p:pic>
      <p:pic>
        <p:nvPicPr>
          <p:cNvPr id="56" name="図 5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029835" y="5225345"/>
            <a:ext cx="310837" cy="310837"/>
          </a:xfrm>
          <a:prstGeom prst="rect">
            <a:avLst/>
          </a:prstGeom>
          <a:ln>
            <a:solidFill>
              <a:schemeClr val="tx1"/>
            </a:solidFill>
          </a:ln>
        </p:spPr>
      </p:pic>
      <p:pic>
        <p:nvPicPr>
          <p:cNvPr id="57" name="図 56"/>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461143" y="5227284"/>
            <a:ext cx="310837" cy="310837"/>
          </a:xfrm>
          <a:prstGeom prst="rect">
            <a:avLst/>
          </a:prstGeom>
          <a:ln>
            <a:solidFill>
              <a:schemeClr val="tx1"/>
            </a:solidFill>
          </a:ln>
        </p:spPr>
      </p:pic>
      <p:pic>
        <p:nvPicPr>
          <p:cNvPr id="58" name="図 57"/>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1885073" y="5230560"/>
            <a:ext cx="310837" cy="310837"/>
          </a:xfrm>
          <a:prstGeom prst="rect">
            <a:avLst/>
          </a:prstGeom>
          <a:ln>
            <a:solidFill>
              <a:schemeClr val="tx1"/>
            </a:solidFill>
          </a:ln>
        </p:spPr>
      </p:pic>
      <p:pic>
        <p:nvPicPr>
          <p:cNvPr id="59" name="図 58"/>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0163184" y="5614988"/>
            <a:ext cx="310837" cy="310837"/>
          </a:xfrm>
          <a:prstGeom prst="rect">
            <a:avLst/>
          </a:prstGeom>
          <a:ln>
            <a:solidFill>
              <a:schemeClr val="tx1"/>
            </a:solidFill>
          </a:ln>
        </p:spPr>
      </p:pic>
      <p:pic>
        <p:nvPicPr>
          <p:cNvPr id="60" name="図 59"/>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0605505" y="5621737"/>
            <a:ext cx="310837" cy="310837"/>
          </a:xfrm>
          <a:prstGeom prst="rect">
            <a:avLst/>
          </a:prstGeom>
          <a:ln>
            <a:solidFill>
              <a:schemeClr val="tx1"/>
            </a:solidFill>
          </a:ln>
        </p:spPr>
      </p:pic>
      <p:pic>
        <p:nvPicPr>
          <p:cNvPr id="61" name="図 60"/>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1028117" y="5615650"/>
            <a:ext cx="310837" cy="310837"/>
          </a:xfrm>
          <a:prstGeom prst="rect">
            <a:avLst/>
          </a:prstGeom>
          <a:ln>
            <a:solidFill>
              <a:schemeClr val="tx1"/>
            </a:solidFill>
          </a:ln>
        </p:spPr>
      </p:pic>
      <p:pic>
        <p:nvPicPr>
          <p:cNvPr id="62" name="図 61"/>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11455495" y="5625378"/>
            <a:ext cx="310837" cy="310837"/>
          </a:xfrm>
          <a:prstGeom prst="rect">
            <a:avLst/>
          </a:prstGeom>
          <a:ln>
            <a:solidFill>
              <a:schemeClr val="tx1"/>
            </a:solidFill>
          </a:ln>
        </p:spPr>
      </p:pic>
      <p:pic>
        <p:nvPicPr>
          <p:cNvPr id="63" name="図 62"/>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11895401" y="5631179"/>
            <a:ext cx="310837" cy="310837"/>
          </a:xfrm>
          <a:prstGeom prst="rect">
            <a:avLst/>
          </a:prstGeom>
          <a:ln>
            <a:solidFill>
              <a:schemeClr val="tx1"/>
            </a:solidFill>
          </a:ln>
        </p:spPr>
      </p:pic>
      <p:pic>
        <p:nvPicPr>
          <p:cNvPr id="64" name="図 63"/>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10163686" y="6014039"/>
            <a:ext cx="310837" cy="310837"/>
          </a:xfrm>
          <a:prstGeom prst="rect">
            <a:avLst/>
          </a:prstGeom>
          <a:ln>
            <a:solidFill>
              <a:schemeClr val="tx1"/>
            </a:solidFill>
          </a:ln>
        </p:spPr>
      </p:pic>
      <p:pic>
        <p:nvPicPr>
          <p:cNvPr id="65" name="図 64"/>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10601625" y="6014524"/>
            <a:ext cx="310837" cy="310837"/>
          </a:xfrm>
          <a:prstGeom prst="rect">
            <a:avLst/>
          </a:prstGeom>
          <a:ln>
            <a:solidFill>
              <a:schemeClr val="tx1"/>
            </a:solidFill>
          </a:ln>
        </p:spPr>
      </p:pic>
      <p:pic>
        <p:nvPicPr>
          <p:cNvPr id="66" name="図 65"/>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11029836" y="6013400"/>
            <a:ext cx="310837" cy="310837"/>
          </a:xfrm>
          <a:prstGeom prst="rect">
            <a:avLst/>
          </a:prstGeom>
          <a:ln>
            <a:solidFill>
              <a:schemeClr val="tx1"/>
            </a:solidFill>
          </a:ln>
        </p:spPr>
      </p:pic>
      <p:pic>
        <p:nvPicPr>
          <p:cNvPr id="67" name="図 66"/>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11455497" y="6013226"/>
            <a:ext cx="310837" cy="310837"/>
          </a:xfrm>
          <a:prstGeom prst="rect">
            <a:avLst/>
          </a:prstGeom>
          <a:ln>
            <a:solidFill>
              <a:schemeClr val="tx1"/>
            </a:solidFill>
          </a:ln>
        </p:spPr>
      </p:pic>
      <p:pic>
        <p:nvPicPr>
          <p:cNvPr id="68" name="図 67"/>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11895402" y="6013226"/>
            <a:ext cx="310837" cy="310837"/>
          </a:xfrm>
          <a:prstGeom prst="rect">
            <a:avLst/>
          </a:prstGeom>
          <a:ln>
            <a:solidFill>
              <a:schemeClr val="tx1"/>
            </a:solidFill>
          </a:ln>
        </p:spPr>
      </p:pic>
      <p:pic>
        <p:nvPicPr>
          <p:cNvPr id="69" name="図 68"/>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10155357" y="6392159"/>
            <a:ext cx="310837" cy="310837"/>
          </a:xfrm>
          <a:prstGeom prst="rect">
            <a:avLst/>
          </a:prstGeom>
          <a:ln>
            <a:solidFill>
              <a:schemeClr val="tx1"/>
            </a:solidFill>
          </a:ln>
        </p:spPr>
      </p:pic>
      <p:pic>
        <p:nvPicPr>
          <p:cNvPr id="70" name="図 69"/>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10601625" y="6399989"/>
            <a:ext cx="310837" cy="310837"/>
          </a:xfrm>
          <a:prstGeom prst="rect">
            <a:avLst/>
          </a:prstGeom>
          <a:ln>
            <a:solidFill>
              <a:schemeClr val="tx1"/>
            </a:solidFill>
          </a:ln>
        </p:spPr>
      </p:pic>
      <p:graphicFrame>
        <p:nvGraphicFramePr>
          <p:cNvPr id="71" name="表 70"/>
          <p:cNvGraphicFramePr>
            <a:graphicFrameLocks noGrp="1"/>
          </p:cNvGraphicFramePr>
          <p:nvPr>
            <p:extLst>
              <p:ext uri="{D42A27DB-BD31-4B8C-83A1-F6EECF244321}">
                <p14:modId xmlns:p14="http://schemas.microsoft.com/office/powerpoint/2010/main" val="2189024085"/>
              </p:ext>
            </p:extLst>
          </p:nvPr>
        </p:nvGraphicFramePr>
        <p:xfrm>
          <a:off x="5897654" y="2938615"/>
          <a:ext cx="3816000" cy="1225597"/>
        </p:xfrm>
        <a:graphic>
          <a:graphicData uri="http://schemas.openxmlformats.org/drawingml/2006/table">
            <a:tbl>
              <a:tblPr firstRow="1" bandRow="1">
                <a:tableStyleId>{93296810-A885-4BE3-A3E7-6D5BEEA58F35}</a:tableStyleId>
              </a:tblPr>
              <a:tblGrid>
                <a:gridCol w="3816000">
                  <a:extLst>
                    <a:ext uri="{9D8B030D-6E8A-4147-A177-3AD203B41FA5}">
                      <a16:colId xmlns:a16="http://schemas.microsoft.com/office/drawing/2014/main" val="3283108805"/>
                    </a:ext>
                  </a:extLst>
                </a:gridCol>
              </a:tblGrid>
              <a:tr h="257483">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地方創生</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の視点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55990996"/>
                  </a:ext>
                </a:extLst>
              </a:tr>
              <a:tr h="966517">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773814"/>
                  </a:ext>
                </a:extLst>
              </a:tr>
            </a:tbl>
          </a:graphicData>
        </a:graphic>
      </p:graphicFrame>
      <p:graphicFrame>
        <p:nvGraphicFramePr>
          <p:cNvPr id="72" name="表 71"/>
          <p:cNvGraphicFramePr>
            <a:graphicFrameLocks noGrp="1"/>
          </p:cNvGraphicFramePr>
          <p:nvPr>
            <p:extLst>
              <p:ext uri="{D42A27DB-BD31-4B8C-83A1-F6EECF244321}">
                <p14:modId xmlns:p14="http://schemas.microsoft.com/office/powerpoint/2010/main" val="2804066686"/>
              </p:ext>
            </p:extLst>
          </p:nvPr>
        </p:nvGraphicFramePr>
        <p:xfrm>
          <a:off x="5897654" y="4223824"/>
          <a:ext cx="3816000" cy="1225570"/>
        </p:xfrm>
        <a:graphic>
          <a:graphicData uri="http://schemas.openxmlformats.org/drawingml/2006/table">
            <a:tbl>
              <a:tblPr firstRow="1" bandRow="1">
                <a:tableStyleId>{93296810-A885-4BE3-A3E7-6D5BEEA58F35}</a:tableStyleId>
              </a:tblPr>
              <a:tblGrid>
                <a:gridCol w="3816000">
                  <a:extLst>
                    <a:ext uri="{9D8B030D-6E8A-4147-A177-3AD203B41FA5}">
                      <a16:colId xmlns:a16="http://schemas.microsoft.com/office/drawing/2014/main" val="2071551043"/>
                    </a:ext>
                  </a:extLst>
                </a:gridCol>
              </a:tblGrid>
              <a:tr h="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ステークホルダーとの連携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55990996"/>
                  </a:ext>
                </a:extLst>
              </a:tr>
              <a:tr h="966490">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773814"/>
                  </a:ext>
                </a:extLst>
              </a:tr>
            </a:tbl>
          </a:graphicData>
        </a:graphic>
      </p:graphicFrame>
      <p:sp>
        <p:nvSpPr>
          <p:cNvPr id="75" name="右矢印 74"/>
          <p:cNvSpPr/>
          <p:nvPr/>
        </p:nvSpPr>
        <p:spPr>
          <a:xfrm flipH="1">
            <a:off x="5483013" y="4617955"/>
            <a:ext cx="271123" cy="588119"/>
          </a:xfrm>
          <a:prstGeom prst="rightArrow">
            <a:avLst>
              <a:gd name="adj1" fmla="val 6978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0" name="表 39">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035185493"/>
              </p:ext>
            </p:extLst>
          </p:nvPr>
        </p:nvGraphicFramePr>
        <p:xfrm>
          <a:off x="126461" y="2661996"/>
          <a:ext cx="5318797" cy="1291937"/>
        </p:xfrm>
        <a:graphic>
          <a:graphicData uri="http://schemas.openxmlformats.org/drawingml/2006/table">
            <a:tbl>
              <a:tblPr firstRow="1" bandRow="1">
                <a:effectLst/>
                <a:tableStyleId>{5C22544A-7EE6-4342-B048-85BDC9FD1C3A}</a:tableStyleId>
              </a:tblPr>
              <a:tblGrid>
                <a:gridCol w="5318797">
                  <a:extLst>
                    <a:ext uri="{9D8B030D-6E8A-4147-A177-3AD203B41FA5}">
                      <a16:colId xmlns:a16="http://schemas.microsoft.com/office/drawing/2014/main" val="1912026762"/>
                    </a:ext>
                  </a:extLst>
                </a:gridCol>
              </a:tblGrid>
              <a:tr h="292870">
                <a:tc>
                  <a:txBody>
                    <a:bodyPr/>
                    <a:lstStyle/>
                    <a:p>
                      <a:pPr marL="0" algn="l" defTabSz="914400" rtl="0" eaLnBrk="1" latinLnBrk="0" hangingPunct="1"/>
                      <a:r>
                        <a:rPr kumimoji="1" lang="en-US" altLang="ja-JP" sz="1100" b="1" kern="1200" dirty="0" smtClean="0">
                          <a:solidFill>
                            <a:sysClr val="windowText" lastClr="000000"/>
                          </a:solidFill>
                          <a:latin typeface="Meiryo UI" panose="020B0604030504040204" pitchFamily="50" charset="-128"/>
                          <a:ea typeface="Meiryo UI" panose="020B0604030504040204" pitchFamily="50" charset="-128"/>
                          <a:cs typeface="+mn-cs"/>
                        </a:rPr>
                        <a:t>5.</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 取組</a:t>
                      </a:r>
                      <a:r>
                        <a:rPr kumimoji="1" lang="ja-JP" altLang="en-US" sz="1100" b="1" kern="1200" baseline="0" dirty="0" smtClean="0">
                          <a:solidFill>
                            <a:sysClr val="windowText" lastClr="000000"/>
                          </a:solidFill>
                          <a:latin typeface="Meiryo UI" panose="020B0604030504040204" pitchFamily="50" charset="-128"/>
                          <a:ea typeface="Meiryo UI" panose="020B0604030504040204" pitchFamily="50" charset="-128"/>
                          <a:cs typeface="+mn-cs"/>
                        </a:rPr>
                        <a:t>経緯</a:t>
                      </a:r>
                      <a:r>
                        <a:rPr kumimoji="1" lang="ja-JP" altLang="en-US" sz="1100" b="1" kern="1200" dirty="0" smtClean="0">
                          <a:solidFill>
                            <a:sysClr val="windowText" lastClr="000000"/>
                          </a:solidFill>
                          <a:latin typeface="Meiryo UI" panose="020B0604030504040204" pitchFamily="50" charset="-128"/>
                          <a:ea typeface="Meiryo UI" panose="020B0604030504040204" pitchFamily="50" charset="-128"/>
                          <a:cs typeface="+mn-cs"/>
                        </a:rPr>
                        <a:t> </a:t>
                      </a:r>
                      <a:endParaRPr kumimoji="1" lang="ja-JP" altLang="en-US" sz="11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val="1857265339"/>
                  </a:ext>
                </a:extLst>
              </a:tr>
              <a:tr h="999067">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取組・連携の経緯を御記載ください</a:t>
                      </a: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
                      </a:r>
                      <a:b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b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例</a:t>
                      </a:r>
                      <a:r>
                        <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100" b="1" i="0" kern="1200" dirty="0" smtClean="0">
                          <a:solidFill>
                            <a:srgbClr val="FF0000"/>
                          </a:solidFill>
                          <a:latin typeface="Meiryo UI" panose="020B0604030504040204" pitchFamily="50" charset="-128"/>
                          <a:ea typeface="Meiryo UI" panose="020B0604030504040204" pitchFamily="50" charset="-128"/>
                          <a:cs typeface="+mn-cs"/>
                        </a:rPr>
                        <a:t>地方創生</a:t>
                      </a:r>
                      <a:r>
                        <a:rPr kumimoji="1" lang="en-US" altLang="ja-JP" sz="1100" b="1" i="0" kern="1200" dirty="0" smtClean="0">
                          <a:solidFill>
                            <a:srgbClr val="FF0000"/>
                          </a:solidFill>
                          <a:latin typeface="Meiryo UI" panose="020B0604030504040204" pitchFamily="50" charset="-128"/>
                          <a:ea typeface="Meiryo UI" panose="020B0604030504040204" pitchFamily="50" charset="-128"/>
                          <a:cs typeface="+mn-cs"/>
                        </a:rPr>
                        <a:t>SDGs</a:t>
                      </a:r>
                      <a:r>
                        <a:rPr kumimoji="1" lang="ja-JP" altLang="en-US" sz="1100" b="1" i="0" kern="1200" dirty="0" smtClean="0">
                          <a:solidFill>
                            <a:srgbClr val="FF0000"/>
                          </a:solidFill>
                          <a:latin typeface="Meiryo UI" panose="020B0604030504040204" pitchFamily="50" charset="-128"/>
                          <a:ea typeface="Meiryo UI" panose="020B0604030504040204" pitchFamily="50" charset="-128"/>
                          <a:cs typeface="+mn-cs"/>
                        </a:rPr>
                        <a:t>官民連携プラットーフォームの</a:t>
                      </a: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「地方創生を推進する」分科会に参加する中で、そのメンバーである地創株式会社と地元工芸品の販路拡大を目標とした業務提携を締結した。</a:t>
                      </a: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txBody>
                  <a:tcPr marL="36000" marR="3600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5377940"/>
                  </a:ext>
                </a:extLst>
              </a:tr>
            </a:tbl>
          </a:graphicData>
        </a:graphic>
      </p:graphicFrame>
      <p:sp>
        <p:nvSpPr>
          <p:cNvPr id="39" name="角丸四角形吹き出し 38"/>
          <p:cNvSpPr/>
          <p:nvPr/>
        </p:nvSpPr>
        <p:spPr>
          <a:xfrm>
            <a:off x="4829695" y="6473420"/>
            <a:ext cx="4956330" cy="969595"/>
          </a:xfrm>
          <a:prstGeom prst="wedgeRoundRectCallout">
            <a:avLst>
              <a:gd name="adj1" fmla="val -22363"/>
              <a:gd name="adj2" fmla="val -78337"/>
              <a:gd name="adj3" fmla="val 16667"/>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solidFill>
                  <a:srgbClr val="0070C0"/>
                </a:solidFill>
                <a:latin typeface="Meiryo UI" panose="020B0604030504040204" pitchFamily="50" charset="-128"/>
                <a:ea typeface="Meiryo UI" panose="020B0604030504040204" pitchFamily="50" charset="-128"/>
              </a:rPr>
              <a:t>【</a:t>
            </a:r>
            <a:r>
              <a:rPr kumimoji="1" lang="ja-JP" altLang="en-US" sz="1100" dirty="0">
                <a:solidFill>
                  <a:srgbClr val="0070C0"/>
                </a:solidFill>
                <a:latin typeface="Meiryo UI" panose="020B0604030504040204" pitchFamily="50" charset="-128"/>
                <a:ea typeface="Meiryo UI" panose="020B0604030504040204" pitchFamily="50" charset="-128"/>
              </a:rPr>
              <a:t>取組のポイント（３つの視点）</a:t>
            </a:r>
            <a:r>
              <a:rPr kumimoji="1" lang="en-US" altLang="ja-JP" sz="1100" dirty="0">
                <a:solidFill>
                  <a:srgbClr val="0070C0"/>
                </a:solidFill>
                <a:latin typeface="Meiryo UI" panose="020B0604030504040204" pitchFamily="50" charset="-128"/>
                <a:ea typeface="Meiryo UI" panose="020B0604030504040204" pitchFamily="50" charset="-128"/>
              </a:rPr>
              <a:t>】</a:t>
            </a:r>
          </a:p>
          <a:p>
            <a:pPr marL="108000" indent="-108000">
              <a:buFont typeface="Arial" panose="020B0604020202020204" pitchFamily="34" charset="0"/>
              <a:buChar char="•"/>
            </a:pPr>
            <a:r>
              <a:rPr kumimoji="1" lang="ja-JP" altLang="en-US" sz="1100" dirty="0" smtClean="0">
                <a:solidFill>
                  <a:srgbClr val="0070C0"/>
                </a:solidFill>
                <a:latin typeface="Meiryo UI" panose="020B0604030504040204" pitchFamily="50" charset="-128"/>
                <a:ea typeface="Meiryo UI" panose="020B0604030504040204" pitchFamily="50" charset="-128"/>
              </a:rPr>
              <a:t>取組</a:t>
            </a:r>
            <a:r>
              <a:rPr kumimoji="1" lang="ja-JP" altLang="en-US" sz="1100" dirty="0">
                <a:solidFill>
                  <a:srgbClr val="0070C0"/>
                </a:solidFill>
                <a:latin typeface="Meiryo UI" panose="020B0604030504040204" pitchFamily="50" charset="-128"/>
                <a:ea typeface="Meiryo UI" panose="020B0604030504040204" pitchFamily="50" charset="-128"/>
              </a:rPr>
              <a:t>を推進するに当たって、３つの視点・項目において力を入れた点やうまくいった点などについて御記載</a:t>
            </a:r>
            <a:r>
              <a:rPr kumimoji="1" lang="ja-JP" altLang="en-US" sz="1100" dirty="0" smtClean="0">
                <a:solidFill>
                  <a:srgbClr val="0070C0"/>
                </a:solidFill>
                <a:latin typeface="Meiryo UI" panose="020B0604030504040204" pitchFamily="50" charset="-128"/>
                <a:ea typeface="Meiryo UI" panose="020B0604030504040204" pitchFamily="50" charset="-128"/>
              </a:rPr>
              <a:t>ください。</a:t>
            </a:r>
            <a:endParaRPr kumimoji="1" lang="en-US" altLang="ja-JP" sz="1100" dirty="0">
              <a:solidFill>
                <a:srgbClr val="0070C0"/>
              </a:solidFill>
              <a:latin typeface="Meiryo UI" panose="020B0604030504040204" pitchFamily="50" charset="-128"/>
              <a:ea typeface="Meiryo UI" panose="020B0604030504040204" pitchFamily="50" charset="-128"/>
            </a:endParaRPr>
          </a:p>
          <a:p>
            <a:pPr marL="108000" indent="-108000">
              <a:buFont typeface="Arial" panose="020B0604020202020204" pitchFamily="34" charset="0"/>
              <a:buChar char="•"/>
            </a:pPr>
            <a:r>
              <a:rPr kumimoji="1" lang="ja-JP" altLang="en-US" sz="1100" dirty="0" smtClean="0">
                <a:solidFill>
                  <a:srgbClr val="0070C0"/>
                </a:solidFill>
                <a:latin typeface="Meiryo UI" panose="020B0604030504040204" pitchFamily="50" charset="-128"/>
                <a:ea typeface="Meiryo UI" panose="020B0604030504040204" pitchFamily="50" charset="-128"/>
              </a:rPr>
              <a:t>ステークホルダー</a:t>
            </a:r>
            <a:r>
              <a:rPr kumimoji="1" lang="ja-JP" altLang="en-US" sz="1100" dirty="0">
                <a:solidFill>
                  <a:srgbClr val="0070C0"/>
                </a:solidFill>
                <a:latin typeface="Meiryo UI" panose="020B0604030504040204" pitchFamily="50" charset="-128"/>
                <a:ea typeface="Meiryo UI" panose="020B0604030504040204" pitchFamily="50" charset="-128"/>
              </a:rPr>
              <a:t>との連携については、全体像が分かるように、必要に応じて次ページ</a:t>
            </a:r>
            <a:r>
              <a:rPr kumimoji="1" lang="ja-JP" altLang="en-US" sz="1100" dirty="0" smtClean="0">
                <a:solidFill>
                  <a:srgbClr val="0070C0"/>
                </a:solidFill>
                <a:latin typeface="Meiryo UI" panose="020B0604030504040204" pitchFamily="50" charset="-128"/>
                <a:ea typeface="Meiryo UI" panose="020B0604030504040204" pitchFamily="50" charset="-128"/>
              </a:rPr>
              <a:t>の取組詳細欄</a:t>
            </a:r>
            <a:r>
              <a:rPr kumimoji="1" lang="ja-JP" altLang="en-US" sz="1100" dirty="0">
                <a:solidFill>
                  <a:srgbClr val="0070C0"/>
                </a:solidFill>
                <a:latin typeface="Meiryo UI" panose="020B0604030504040204" pitchFamily="50" charset="-128"/>
                <a:ea typeface="Meiryo UI" panose="020B0604030504040204" pitchFamily="50" charset="-128"/>
              </a:rPr>
              <a:t>に連携体制図を記載いただきますようお願い</a:t>
            </a:r>
            <a:r>
              <a:rPr kumimoji="1" lang="ja-JP" altLang="en-US" sz="1100" dirty="0" smtClean="0">
                <a:solidFill>
                  <a:srgbClr val="0070C0"/>
                </a:solidFill>
                <a:latin typeface="Meiryo UI" panose="020B0604030504040204" pitchFamily="50" charset="-128"/>
                <a:ea typeface="Meiryo UI" panose="020B0604030504040204" pitchFamily="50" charset="-128"/>
              </a:rPr>
              <a:t>いたします。</a:t>
            </a:r>
            <a:endParaRPr kumimoji="1" lang="en-US" altLang="ja-JP" sz="1100" dirty="0">
              <a:solidFill>
                <a:srgbClr val="0070C0"/>
              </a:solidFill>
              <a:latin typeface="Meiryo UI" panose="020B0604030504040204" pitchFamily="50" charset="-128"/>
              <a:ea typeface="Meiryo UI" panose="020B0604030504040204" pitchFamily="50" charset="-128"/>
            </a:endParaRPr>
          </a:p>
        </p:txBody>
      </p:sp>
      <p:sp>
        <p:nvSpPr>
          <p:cNvPr id="42" name="角丸四角形吹き出し 41"/>
          <p:cNvSpPr/>
          <p:nvPr/>
        </p:nvSpPr>
        <p:spPr>
          <a:xfrm>
            <a:off x="-2520941" y="3926527"/>
            <a:ext cx="2466014" cy="2559094"/>
          </a:xfrm>
          <a:prstGeom prst="wedgeRoundRectCallout">
            <a:avLst>
              <a:gd name="adj1" fmla="val 59916"/>
              <a:gd name="adj2" fmla="val -31746"/>
              <a:gd name="adj3" fmla="val 16667"/>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solidFill>
                  <a:srgbClr val="0070C0"/>
                </a:solidFill>
                <a:latin typeface="Meiryo UI" panose="020B0604030504040204" pitchFamily="50" charset="-128"/>
                <a:ea typeface="Meiryo UI" panose="020B0604030504040204" pitchFamily="50" charset="-128"/>
              </a:rPr>
              <a:t>【</a:t>
            </a:r>
            <a:r>
              <a:rPr kumimoji="1" lang="ja-JP" altLang="en-US" sz="1100" dirty="0" smtClean="0">
                <a:solidFill>
                  <a:srgbClr val="0070C0"/>
                </a:solidFill>
                <a:latin typeface="Meiryo UI" panose="020B0604030504040204" pitchFamily="50" charset="-128"/>
                <a:ea typeface="Meiryo UI" panose="020B0604030504040204" pitchFamily="50" charset="-128"/>
              </a:rPr>
              <a:t>取組概要</a:t>
            </a:r>
            <a:r>
              <a:rPr kumimoji="1" lang="en-US" altLang="ja-JP" sz="1100" dirty="0" smtClean="0">
                <a:solidFill>
                  <a:srgbClr val="0070C0"/>
                </a:solidFill>
                <a:latin typeface="Meiryo UI" panose="020B0604030504040204" pitchFamily="50" charset="-128"/>
                <a:ea typeface="Meiryo UI" panose="020B0604030504040204" pitchFamily="50" charset="-128"/>
              </a:rPr>
              <a:t>】</a:t>
            </a:r>
          </a:p>
          <a:p>
            <a:pPr marL="72000" indent="-72000">
              <a:buFont typeface="Arial" panose="020B0604020202020204" pitchFamily="34" charset="0"/>
              <a:buChar char="•"/>
            </a:pPr>
            <a:r>
              <a:rPr kumimoji="1" lang="ja-JP" altLang="en-US" sz="1100" dirty="0" smtClean="0">
                <a:solidFill>
                  <a:srgbClr val="0070C0"/>
                </a:solidFill>
                <a:latin typeface="Meiryo UI" panose="020B0604030504040204" pitchFamily="50" charset="-128"/>
                <a:ea typeface="Meiryo UI" panose="020B0604030504040204" pitchFamily="50" charset="-128"/>
              </a:rPr>
              <a:t>応募いただいた</a:t>
            </a:r>
            <a:r>
              <a:rPr kumimoji="1" lang="ja-JP" altLang="en-US" sz="1100" dirty="0">
                <a:solidFill>
                  <a:srgbClr val="0070C0"/>
                </a:solidFill>
                <a:latin typeface="Meiryo UI" panose="020B0604030504040204" pitchFamily="50" charset="-128"/>
                <a:ea typeface="Meiryo UI" panose="020B0604030504040204" pitchFamily="50" charset="-128"/>
              </a:rPr>
              <a:t>事例については全て</a:t>
            </a:r>
            <a:r>
              <a:rPr kumimoji="1" lang="ja-JP" altLang="en-US" sz="1100" dirty="0" smtClean="0">
                <a:solidFill>
                  <a:srgbClr val="0070C0"/>
                </a:solidFill>
                <a:latin typeface="Meiryo UI" panose="020B0604030504040204" pitchFamily="50" charset="-128"/>
                <a:ea typeface="Meiryo UI" panose="020B0604030504040204" pitchFamily="50" charset="-128"/>
              </a:rPr>
              <a:t>プラットフォームウェブサイト</a:t>
            </a:r>
            <a:r>
              <a:rPr kumimoji="1" lang="ja-JP" altLang="en-US" sz="1100" dirty="0">
                <a:solidFill>
                  <a:srgbClr val="0070C0"/>
                </a:solidFill>
                <a:latin typeface="Meiryo UI" panose="020B0604030504040204" pitchFamily="50" charset="-128"/>
                <a:ea typeface="Meiryo UI" panose="020B0604030504040204" pitchFamily="50" charset="-128"/>
              </a:rPr>
              <a:t>に掲載し、会員による投票を行います。</a:t>
            </a:r>
          </a:p>
          <a:p>
            <a:pPr marL="72000" indent="-72000">
              <a:buFont typeface="Arial" panose="020B0604020202020204" pitchFamily="34" charset="0"/>
              <a:buChar char="•"/>
            </a:pPr>
            <a:r>
              <a:rPr kumimoji="1" lang="ja-JP" altLang="en-US" sz="1100" b="1" dirty="0" smtClean="0">
                <a:solidFill>
                  <a:srgbClr val="0070C0"/>
                </a:solidFill>
                <a:latin typeface="Meiryo UI" panose="020B0604030504040204" pitchFamily="50" charset="-128"/>
                <a:ea typeface="Meiryo UI" panose="020B0604030504040204" pitchFamily="50" charset="-128"/>
              </a:rPr>
              <a:t>応募</a:t>
            </a:r>
            <a:r>
              <a:rPr kumimoji="1" lang="ja-JP" altLang="en-US" sz="1100" b="1" dirty="0">
                <a:solidFill>
                  <a:srgbClr val="0070C0"/>
                </a:solidFill>
                <a:latin typeface="Meiryo UI" panose="020B0604030504040204" pitchFamily="50" charset="-128"/>
                <a:ea typeface="Meiryo UI" panose="020B0604030504040204" pitchFamily="50" charset="-128"/>
              </a:rPr>
              <a:t>事例一覧ページ（投票ページ）には</a:t>
            </a:r>
            <a:r>
              <a:rPr kumimoji="1" lang="ja-JP" altLang="en-US" sz="1100" b="1" dirty="0" smtClean="0">
                <a:solidFill>
                  <a:srgbClr val="0070C0"/>
                </a:solidFill>
                <a:latin typeface="Meiryo UI" panose="020B0604030504040204" pitchFamily="50" charset="-128"/>
                <a:ea typeface="Meiryo UI" panose="020B0604030504040204" pitchFamily="50" charset="-128"/>
              </a:rPr>
              <a:t>、「</a:t>
            </a:r>
            <a:r>
              <a:rPr kumimoji="1" lang="ja-JP" altLang="en-US" sz="1100" b="1" dirty="0">
                <a:solidFill>
                  <a:srgbClr val="0070C0"/>
                </a:solidFill>
                <a:latin typeface="Meiryo UI" panose="020B0604030504040204" pitchFamily="50" charset="-128"/>
                <a:ea typeface="Meiryo UI" panose="020B0604030504040204" pitchFamily="50" charset="-128"/>
              </a:rPr>
              <a:t>団体名」、「取組タイトル」、「取組概要」の記載と合わせて</a:t>
            </a:r>
            <a:r>
              <a:rPr kumimoji="1" lang="ja-JP" altLang="en-US" sz="1100" b="1" dirty="0" smtClean="0">
                <a:solidFill>
                  <a:srgbClr val="0070C0"/>
                </a:solidFill>
                <a:latin typeface="Meiryo UI" panose="020B0604030504040204" pitchFamily="50" charset="-128"/>
                <a:ea typeface="Meiryo UI" panose="020B0604030504040204" pitchFamily="50" charset="-128"/>
              </a:rPr>
              <a:t>、取組</a:t>
            </a:r>
            <a:r>
              <a:rPr kumimoji="1" lang="ja-JP" altLang="en-US" sz="1100" b="1" dirty="0">
                <a:solidFill>
                  <a:srgbClr val="0070C0"/>
                </a:solidFill>
                <a:latin typeface="Meiryo UI" panose="020B0604030504040204" pitchFamily="50" charset="-128"/>
                <a:ea typeface="Meiryo UI" panose="020B0604030504040204" pitchFamily="50" charset="-128"/>
              </a:rPr>
              <a:t>に関するサムネイル画像を表示</a:t>
            </a:r>
            <a:r>
              <a:rPr kumimoji="1" lang="ja-JP" altLang="en-US" sz="1100" dirty="0">
                <a:solidFill>
                  <a:srgbClr val="0070C0"/>
                </a:solidFill>
                <a:latin typeface="Meiryo UI" panose="020B0604030504040204" pitchFamily="50" charset="-128"/>
                <a:ea typeface="Meiryo UI" panose="020B0604030504040204" pitchFamily="50" charset="-128"/>
              </a:rPr>
              <a:t>しますので</a:t>
            </a:r>
            <a:r>
              <a:rPr kumimoji="1" lang="ja-JP" altLang="en-US" sz="1100" dirty="0" smtClean="0">
                <a:solidFill>
                  <a:srgbClr val="0070C0"/>
                </a:solidFill>
                <a:latin typeface="Meiryo UI" panose="020B0604030504040204" pitchFamily="50" charset="-128"/>
                <a:ea typeface="Meiryo UI" panose="020B0604030504040204" pitchFamily="50" charset="-128"/>
              </a:rPr>
              <a:t>、取組</a:t>
            </a:r>
            <a:r>
              <a:rPr kumimoji="1" lang="ja-JP" altLang="en-US" sz="1100" dirty="0">
                <a:solidFill>
                  <a:srgbClr val="0070C0"/>
                </a:solidFill>
                <a:latin typeface="Meiryo UI" panose="020B0604030504040204" pitchFamily="50" charset="-128"/>
                <a:ea typeface="Meiryo UI" panose="020B0604030504040204" pitchFamily="50" charset="-128"/>
              </a:rPr>
              <a:t>内容が分かるような画像を右の枠内に</a:t>
            </a:r>
            <a:r>
              <a:rPr kumimoji="1" lang="ja-JP" altLang="en-US" sz="1100" dirty="0" smtClean="0">
                <a:solidFill>
                  <a:srgbClr val="0070C0"/>
                </a:solidFill>
                <a:latin typeface="Meiryo UI" panose="020B0604030504040204" pitchFamily="50" charset="-128"/>
                <a:ea typeface="Meiryo UI" panose="020B0604030504040204" pitchFamily="50" charset="-128"/>
              </a:rPr>
              <a:t>貼り付けてください。</a:t>
            </a:r>
            <a:r>
              <a:rPr kumimoji="1" lang="en-US" altLang="ja-JP" sz="1100" dirty="0" smtClean="0">
                <a:solidFill>
                  <a:srgbClr val="0070C0"/>
                </a:solidFill>
                <a:latin typeface="Meiryo UI" panose="020B0604030504040204" pitchFamily="50" charset="-128"/>
                <a:ea typeface="Meiryo UI" panose="020B0604030504040204" pitchFamily="50" charset="-128"/>
              </a:rPr>
              <a:t/>
            </a:r>
            <a:br>
              <a:rPr kumimoji="1" lang="en-US" altLang="ja-JP" sz="1100" dirty="0" smtClean="0">
                <a:solidFill>
                  <a:srgbClr val="0070C0"/>
                </a:solidFill>
                <a:latin typeface="Meiryo UI" panose="020B0604030504040204" pitchFamily="50" charset="-128"/>
                <a:ea typeface="Meiryo UI" panose="020B0604030504040204" pitchFamily="50" charset="-128"/>
              </a:rPr>
            </a:br>
            <a:r>
              <a:rPr kumimoji="1" lang="en-US" altLang="ja-JP" sz="1100" dirty="0" smtClean="0">
                <a:solidFill>
                  <a:srgbClr val="0070C0"/>
                </a:solidFill>
                <a:latin typeface="Meiryo UI" panose="020B0604030504040204" pitchFamily="50" charset="-128"/>
                <a:ea typeface="Meiryo UI" panose="020B0604030504040204" pitchFamily="50" charset="-128"/>
              </a:rPr>
              <a:t>※</a:t>
            </a:r>
            <a:r>
              <a:rPr kumimoji="1" lang="ja-JP" altLang="en-US" sz="1100" dirty="0">
                <a:solidFill>
                  <a:srgbClr val="0070C0"/>
                </a:solidFill>
                <a:latin typeface="Meiryo UI" panose="020B0604030504040204" pitchFamily="50" charset="-128"/>
                <a:ea typeface="Meiryo UI" panose="020B0604030504040204" pitchFamily="50" charset="-128"/>
              </a:rPr>
              <a:t>サムネイル画像等をクリックすると各事例の応募様式が開くよう</a:t>
            </a:r>
            <a:r>
              <a:rPr kumimoji="1" lang="ja-JP" altLang="en-US" sz="1100" dirty="0" smtClean="0">
                <a:solidFill>
                  <a:srgbClr val="0070C0"/>
                </a:solidFill>
                <a:latin typeface="Meiryo UI" panose="020B0604030504040204" pitchFamily="50" charset="-128"/>
                <a:ea typeface="Meiryo UI" panose="020B0604030504040204" pitchFamily="50" charset="-128"/>
              </a:rPr>
              <a:t>なイメージ</a:t>
            </a:r>
            <a:r>
              <a:rPr kumimoji="1" lang="ja-JP" altLang="en-US" sz="1100" dirty="0">
                <a:solidFill>
                  <a:srgbClr val="0070C0"/>
                </a:solidFill>
                <a:latin typeface="Meiryo UI" panose="020B0604030504040204" pitchFamily="50" charset="-128"/>
                <a:ea typeface="Meiryo UI" panose="020B0604030504040204" pitchFamily="50" charset="-128"/>
              </a:rPr>
              <a:t>です</a:t>
            </a:r>
            <a:r>
              <a:rPr kumimoji="1" lang="ja-JP" altLang="en-US" sz="1100" dirty="0" smtClean="0">
                <a:solidFill>
                  <a:srgbClr val="0070C0"/>
                </a:solidFill>
                <a:latin typeface="Meiryo UI" panose="020B0604030504040204" pitchFamily="50" charset="-128"/>
                <a:ea typeface="Meiryo UI" panose="020B0604030504040204" pitchFamily="50" charset="-128"/>
              </a:rPr>
              <a:t>。</a:t>
            </a:r>
            <a:endParaRPr kumimoji="1" lang="en-US" altLang="ja-JP" sz="1100" dirty="0" smtClean="0">
              <a:solidFill>
                <a:srgbClr val="0070C0"/>
              </a:solidFill>
              <a:latin typeface="Meiryo UI" panose="020B0604030504040204" pitchFamily="50" charset="-128"/>
              <a:ea typeface="Meiryo UI" panose="020B0604030504040204" pitchFamily="50" charset="-128"/>
            </a:endParaRPr>
          </a:p>
        </p:txBody>
      </p:sp>
      <p:sp>
        <p:nvSpPr>
          <p:cNvPr id="43" name="角丸四角形吹き出し 42"/>
          <p:cNvSpPr/>
          <p:nvPr/>
        </p:nvSpPr>
        <p:spPr>
          <a:xfrm>
            <a:off x="314742" y="6288899"/>
            <a:ext cx="4030674" cy="815168"/>
          </a:xfrm>
          <a:prstGeom prst="wedgeRoundRectCallout">
            <a:avLst>
              <a:gd name="adj1" fmla="val -25807"/>
              <a:gd name="adj2" fmla="val -86396"/>
              <a:gd name="adj3" fmla="val 16667"/>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smtClean="0">
                <a:solidFill>
                  <a:srgbClr val="0070C0"/>
                </a:solidFill>
                <a:latin typeface="Meiryo UI" panose="020B0604030504040204" pitchFamily="50" charset="-128"/>
                <a:ea typeface="Meiryo UI" panose="020B0604030504040204" pitchFamily="50" charset="-128"/>
              </a:rPr>
              <a:t>【</a:t>
            </a:r>
            <a:r>
              <a:rPr kumimoji="1" lang="ja-JP" altLang="en-US" sz="1100" dirty="0" smtClean="0">
                <a:solidFill>
                  <a:srgbClr val="0070C0"/>
                </a:solidFill>
                <a:latin typeface="Meiryo UI" panose="020B0604030504040204" pitchFamily="50" charset="-128"/>
                <a:ea typeface="Meiryo UI" panose="020B0604030504040204" pitchFamily="50" charset="-128"/>
              </a:rPr>
              <a:t>サムネイル画像</a:t>
            </a:r>
            <a:r>
              <a:rPr kumimoji="1" lang="en-US" altLang="ja-JP" sz="1100" dirty="0" smtClean="0">
                <a:solidFill>
                  <a:srgbClr val="0070C0"/>
                </a:solidFill>
                <a:latin typeface="Meiryo UI" panose="020B0604030504040204" pitchFamily="50" charset="-128"/>
                <a:ea typeface="Meiryo UI" panose="020B0604030504040204" pitchFamily="50" charset="-128"/>
              </a:rPr>
              <a:t>】</a:t>
            </a:r>
          </a:p>
          <a:p>
            <a:pPr marL="72000" indent="-72000">
              <a:buFont typeface="Arial" panose="020B0604020202020204" pitchFamily="34" charset="0"/>
              <a:buChar char="•"/>
            </a:pPr>
            <a:r>
              <a:rPr kumimoji="1" lang="ja-JP" altLang="en-US" sz="1100" dirty="0" smtClean="0">
                <a:solidFill>
                  <a:srgbClr val="0070C0"/>
                </a:solidFill>
                <a:latin typeface="Meiryo UI" panose="020B0604030504040204" pitchFamily="50" charset="-128"/>
                <a:ea typeface="Meiryo UI" panose="020B0604030504040204" pitchFamily="50" charset="-128"/>
              </a:rPr>
              <a:t>画像</a:t>
            </a:r>
            <a:r>
              <a:rPr kumimoji="1" lang="ja-JP" altLang="en-US" sz="1100" dirty="0">
                <a:solidFill>
                  <a:srgbClr val="0070C0"/>
                </a:solidFill>
                <a:latin typeface="Meiryo UI" panose="020B0604030504040204" pitchFamily="50" charset="-128"/>
                <a:ea typeface="Meiryo UI" panose="020B0604030504040204" pitchFamily="50" charset="-128"/>
              </a:rPr>
              <a:t>の形式</a:t>
            </a:r>
            <a:r>
              <a:rPr kumimoji="1" lang="ja-JP" altLang="en-US" sz="1100" dirty="0" smtClean="0">
                <a:solidFill>
                  <a:srgbClr val="0070C0"/>
                </a:solidFill>
                <a:latin typeface="Meiryo UI" panose="020B0604030504040204" pitchFamily="50" charset="-128"/>
                <a:ea typeface="Meiryo UI" panose="020B0604030504040204" pitchFamily="50" charset="-128"/>
              </a:rPr>
              <a:t>は  </a:t>
            </a:r>
            <a:r>
              <a:rPr kumimoji="1" lang="en-US" altLang="ja-JP" sz="1100" dirty="0" smtClean="0">
                <a:solidFill>
                  <a:srgbClr val="0070C0"/>
                </a:solidFill>
                <a:latin typeface="Meiryo UI" panose="020B0604030504040204" pitchFamily="50" charset="-128"/>
                <a:ea typeface="Meiryo UI" panose="020B0604030504040204" pitchFamily="50" charset="-128"/>
              </a:rPr>
              <a:t>jpg</a:t>
            </a:r>
            <a:r>
              <a:rPr kumimoji="1" lang="ja-JP" altLang="en-US" sz="1100" dirty="0" err="1" smtClean="0">
                <a:solidFill>
                  <a:srgbClr val="0070C0"/>
                </a:solidFill>
                <a:latin typeface="Meiryo UI" panose="020B0604030504040204" pitchFamily="50" charset="-128"/>
                <a:ea typeface="Meiryo UI" panose="020B0604030504040204" pitchFamily="50" charset="-128"/>
              </a:rPr>
              <a:t>、</a:t>
            </a:r>
            <a:r>
              <a:rPr kumimoji="1" lang="en-US" altLang="ja-JP" sz="1100" dirty="0" smtClean="0">
                <a:solidFill>
                  <a:srgbClr val="0070C0"/>
                </a:solidFill>
                <a:latin typeface="Meiryo UI" panose="020B0604030504040204" pitchFamily="50" charset="-128"/>
                <a:ea typeface="Meiryo UI" panose="020B0604030504040204" pitchFamily="50" charset="-128"/>
              </a:rPr>
              <a:t>jpeg</a:t>
            </a:r>
            <a:r>
              <a:rPr kumimoji="1" lang="ja-JP" altLang="en-US" sz="1100" dirty="0" err="1">
                <a:solidFill>
                  <a:srgbClr val="0070C0"/>
                </a:solidFill>
                <a:latin typeface="Meiryo UI" panose="020B0604030504040204" pitchFamily="50" charset="-128"/>
                <a:ea typeface="Meiryo UI" panose="020B0604030504040204" pitchFamily="50" charset="-128"/>
              </a:rPr>
              <a:t>、</a:t>
            </a:r>
            <a:r>
              <a:rPr kumimoji="1" lang="en-US" altLang="ja-JP" sz="1100" dirty="0">
                <a:solidFill>
                  <a:srgbClr val="0070C0"/>
                </a:solidFill>
                <a:latin typeface="Meiryo UI" panose="020B0604030504040204" pitchFamily="50" charset="-128"/>
                <a:ea typeface="Meiryo UI" panose="020B0604030504040204" pitchFamily="50" charset="-128"/>
              </a:rPr>
              <a:t>gif</a:t>
            </a:r>
            <a:r>
              <a:rPr kumimoji="1" lang="ja-JP" altLang="en-US" sz="1100" dirty="0" err="1">
                <a:solidFill>
                  <a:srgbClr val="0070C0"/>
                </a:solidFill>
                <a:latin typeface="Meiryo UI" panose="020B0604030504040204" pitchFamily="50" charset="-128"/>
                <a:ea typeface="Meiryo UI" panose="020B0604030504040204" pitchFamily="50" charset="-128"/>
              </a:rPr>
              <a:t>、</a:t>
            </a:r>
            <a:r>
              <a:rPr kumimoji="1" lang="en-US" altLang="ja-JP" sz="1100" dirty="0" err="1" smtClean="0">
                <a:solidFill>
                  <a:srgbClr val="0070C0"/>
                </a:solidFill>
                <a:latin typeface="Meiryo UI" panose="020B0604030504040204" pitchFamily="50" charset="-128"/>
                <a:ea typeface="Meiryo UI" panose="020B0604030504040204" pitchFamily="50" charset="-128"/>
              </a:rPr>
              <a:t>png</a:t>
            </a:r>
            <a:r>
              <a:rPr kumimoji="1" lang="en-US" altLang="ja-JP" sz="1100" dirty="0" smtClean="0">
                <a:solidFill>
                  <a:srgbClr val="0070C0"/>
                </a:solidFill>
                <a:latin typeface="Meiryo UI" panose="020B0604030504040204" pitchFamily="50" charset="-128"/>
                <a:ea typeface="Meiryo UI" panose="020B0604030504040204" pitchFamily="50" charset="-128"/>
              </a:rPr>
              <a:t>  </a:t>
            </a:r>
            <a:r>
              <a:rPr kumimoji="1" lang="ja-JP" altLang="en-US" sz="1100" dirty="0" smtClean="0">
                <a:solidFill>
                  <a:srgbClr val="0070C0"/>
                </a:solidFill>
                <a:latin typeface="Meiryo UI" panose="020B0604030504040204" pitchFamily="50" charset="-128"/>
                <a:ea typeface="Meiryo UI" panose="020B0604030504040204" pitchFamily="50" charset="-128"/>
              </a:rPr>
              <a:t>の</a:t>
            </a:r>
            <a:r>
              <a:rPr kumimoji="1" lang="ja-JP" altLang="en-US" sz="1100" dirty="0">
                <a:solidFill>
                  <a:srgbClr val="0070C0"/>
                </a:solidFill>
                <a:latin typeface="Meiryo UI" panose="020B0604030504040204" pitchFamily="50" charset="-128"/>
                <a:ea typeface="Meiryo UI" panose="020B0604030504040204" pitchFamily="50" charset="-128"/>
              </a:rPr>
              <a:t>いずれかでお願いします</a:t>
            </a:r>
            <a:r>
              <a:rPr kumimoji="1" lang="ja-JP" altLang="en-US" sz="1100" dirty="0" smtClean="0">
                <a:solidFill>
                  <a:srgbClr val="0070C0"/>
                </a:solidFill>
                <a:latin typeface="Meiryo UI" panose="020B0604030504040204" pitchFamily="50" charset="-128"/>
                <a:ea typeface="Meiryo UI" panose="020B0604030504040204" pitchFamily="50" charset="-128"/>
              </a:rPr>
              <a:t>。なお</a:t>
            </a:r>
            <a:r>
              <a:rPr kumimoji="1" lang="ja-JP" altLang="en-US" sz="1100" dirty="0">
                <a:solidFill>
                  <a:srgbClr val="0070C0"/>
                </a:solidFill>
                <a:latin typeface="Meiryo UI" panose="020B0604030504040204" pitchFamily="50" charset="-128"/>
                <a:ea typeface="Meiryo UI" panose="020B0604030504040204" pitchFamily="50" charset="-128"/>
              </a:rPr>
              <a:t>、掲載</a:t>
            </a:r>
            <a:r>
              <a:rPr kumimoji="1" lang="ja-JP" altLang="en-US" sz="1100" dirty="0" smtClean="0">
                <a:solidFill>
                  <a:srgbClr val="0070C0"/>
                </a:solidFill>
                <a:latin typeface="Meiryo UI" panose="020B0604030504040204" pitchFamily="50" charset="-128"/>
                <a:ea typeface="Meiryo UI" panose="020B0604030504040204" pitchFamily="50" charset="-128"/>
              </a:rPr>
              <a:t>の際</a:t>
            </a:r>
            <a:r>
              <a:rPr kumimoji="1" lang="ja-JP" altLang="en-US" sz="1100" dirty="0">
                <a:solidFill>
                  <a:srgbClr val="0070C0"/>
                </a:solidFill>
                <a:latin typeface="Meiryo UI" panose="020B0604030504040204" pitchFamily="50" charset="-128"/>
                <a:ea typeface="Meiryo UI" panose="020B0604030504040204" pitchFamily="50" charset="-128"/>
              </a:rPr>
              <a:t>は</a:t>
            </a:r>
            <a:r>
              <a:rPr kumimoji="1" lang="en-US" altLang="ja-JP" sz="1100" dirty="0">
                <a:solidFill>
                  <a:srgbClr val="0070C0"/>
                </a:solidFill>
                <a:latin typeface="Meiryo UI" panose="020B0604030504040204" pitchFamily="50" charset="-128"/>
                <a:ea typeface="Meiryo UI" panose="020B0604030504040204" pitchFamily="50" charset="-128"/>
              </a:rPr>
              <a:t>10KB</a:t>
            </a:r>
            <a:r>
              <a:rPr kumimoji="1" lang="ja-JP" altLang="en-US" sz="1100" dirty="0">
                <a:solidFill>
                  <a:srgbClr val="0070C0"/>
                </a:solidFill>
                <a:latin typeface="Meiryo UI" panose="020B0604030504040204" pitchFamily="50" charset="-128"/>
                <a:ea typeface="Meiryo UI" panose="020B0604030504040204" pitchFamily="50" charset="-128"/>
              </a:rPr>
              <a:t>程度にリサイズしますので、同程度</a:t>
            </a:r>
            <a:r>
              <a:rPr kumimoji="1" lang="ja-JP" altLang="en-US" sz="1100" dirty="0" smtClean="0">
                <a:solidFill>
                  <a:srgbClr val="0070C0"/>
                </a:solidFill>
                <a:latin typeface="Meiryo UI" panose="020B0604030504040204" pitchFamily="50" charset="-128"/>
                <a:ea typeface="Meiryo UI" panose="020B0604030504040204" pitchFamily="50" charset="-128"/>
              </a:rPr>
              <a:t>のサイズ</a:t>
            </a:r>
            <a:r>
              <a:rPr kumimoji="1" lang="ja-JP" altLang="en-US" sz="1100" dirty="0">
                <a:solidFill>
                  <a:srgbClr val="0070C0"/>
                </a:solidFill>
                <a:latin typeface="Meiryo UI" panose="020B0604030504040204" pitchFamily="50" charset="-128"/>
                <a:ea typeface="Meiryo UI" panose="020B0604030504040204" pitchFamily="50" charset="-128"/>
              </a:rPr>
              <a:t>のものが望ましいです</a:t>
            </a:r>
            <a:r>
              <a:rPr kumimoji="1" lang="ja-JP" altLang="en-US" sz="1100" dirty="0" smtClean="0">
                <a:solidFill>
                  <a:srgbClr val="0070C0"/>
                </a:solidFill>
                <a:latin typeface="Meiryo UI" panose="020B0604030504040204" pitchFamily="50" charset="-128"/>
                <a:ea typeface="Meiryo UI" panose="020B0604030504040204" pitchFamily="50" charset="-128"/>
              </a:rPr>
              <a:t>。</a:t>
            </a:r>
            <a:endParaRPr kumimoji="1" lang="en-US" altLang="ja-JP" sz="1100" dirty="0">
              <a:solidFill>
                <a:srgbClr val="0070C0"/>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B626A8F7-7E57-4A47-A52D-63FDFE7F2401}"/>
              </a:ext>
            </a:extLst>
          </p:cNvPr>
          <p:cNvSpPr/>
          <p:nvPr/>
        </p:nvSpPr>
        <p:spPr>
          <a:xfrm>
            <a:off x="-2478615" y="0"/>
            <a:ext cx="2396702" cy="3733800"/>
          </a:xfrm>
          <a:prstGeom prst="rect">
            <a:avLst/>
          </a:prstGeom>
          <a:solidFill>
            <a:schemeClr val="bg1"/>
          </a:solidFill>
          <a:ln w="28575">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応募に当たっての留意事項</a:t>
            </a:r>
            <a:r>
              <a:rPr kumimoji="1" lang="en-US" altLang="ja-JP" sz="1400" b="1"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文字</a:t>
            </a:r>
            <a:r>
              <a:rPr kumimoji="1" lang="ja-JP" altLang="en-US" sz="1400" dirty="0">
                <a:solidFill>
                  <a:schemeClr val="tx1"/>
                </a:solidFill>
                <a:latin typeface="Meiryo UI" panose="020B0604030504040204" pitchFamily="50" charset="-128"/>
                <a:ea typeface="Meiryo UI" panose="020B0604030504040204" pitchFamily="50" charset="-128"/>
              </a:rPr>
              <a:t>サイズは、</a:t>
            </a:r>
            <a:r>
              <a:rPr kumimoji="1" lang="en-US" altLang="ja-JP" sz="1400" dirty="0">
                <a:solidFill>
                  <a:schemeClr val="tx1"/>
                </a:solidFill>
                <a:latin typeface="Meiryo UI" panose="020B0604030504040204" pitchFamily="50" charset="-128"/>
                <a:ea typeface="Meiryo UI" panose="020B0604030504040204" pitchFamily="50" charset="-128"/>
              </a:rPr>
              <a:t>11</a:t>
            </a:r>
            <a:r>
              <a:rPr kumimoji="1" lang="ja-JP" altLang="en-US" sz="1400" dirty="0">
                <a:solidFill>
                  <a:schemeClr val="tx1"/>
                </a:solidFill>
                <a:latin typeface="Meiryo UI" panose="020B0604030504040204" pitchFamily="50" charset="-128"/>
                <a:ea typeface="Meiryo UI" panose="020B0604030504040204" pitchFamily="50" charset="-128"/>
              </a:rPr>
              <a:t>ポイント以上としてください</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取組のポイント（３つの視点）は、優良事例選考に係る会員投票及び選考委員会による選考の際の基準及び視点になりますので、明瞭に記載してください</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文字</a:t>
            </a:r>
            <a:r>
              <a:rPr kumimoji="1" lang="ja-JP" altLang="en-US" sz="1400" dirty="0">
                <a:solidFill>
                  <a:schemeClr val="tx1"/>
                </a:solidFill>
                <a:latin typeface="Meiryo UI" panose="020B0604030504040204" pitchFamily="50" charset="-128"/>
                <a:ea typeface="Meiryo UI" panose="020B0604030504040204" pitchFamily="50" charset="-128"/>
              </a:rPr>
              <a:t>色は基本的に黒色を使用し、強調する箇所等は他の色も使用可とします。</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提出</a:t>
            </a:r>
            <a:r>
              <a:rPr kumimoji="1" lang="ja-JP" altLang="en-US" sz="1400" dirty="0">
                <a:solidFill>
                  <a:schemeClr val="tx1"/>
                </a:solidFill>
                <a:latin typeface="Meiryo UI" panose="020B0604030504040204" pitchFamily="50" charset="-128"/>
                <a:ea typeface="Meiryo UI" panose="020B0604030504040204" pitchFamily="50" charset="-128"/>
              </a:rPr>
              <a:t>いただいた応募様式については、基本的にはそのまま地方創生</a:t>
            </a:r>
            <a:r>
              <a:rPr kumimoji="1" lang="en-US" altLang="ja-JP" sz="1400" dirty="0">
                <a:solidFill>
                  <a:schemeClr val="tx1"/>
                </a:solidFill>
                <a:latin typeface="Meiryo UI" panose="020B0604030504040204" pitchFamily="50" charset="-128"/>
                <a:ea typeface="Meiryo UI" panose="020B0604030504040204" pitchFamily="50" charset="-128"/>
              </a:rPr>
              <a:t>SDGs</a:t>
            </a:r>
            <a:r>
              <a:rPr kumimoji="1" lang="ja-JP" altLang="en-US" sz="1400" dirty="0">
                <a:solidFill>
                  <a:schemeClr val="tx1"/>
                </a:solidFill>
                <a:latin typeface="Meiryo UI" panose="020B0604030504040204" pitchFamily="50" charset="-128"/>
                <a:ea typeface="Meiryo UI" panose="020B0604030504040204" pitchFamily="50" charset="-128"/>
              </a:rPr>
              <a:t>官民連携プラットフォームのウェブサイトに掲載いたします。</a:t>
            </a:r>
          </a:p>
        </p:txBody>
      </p:sp>
    </p:spTree>
    <p:extLst>
      <p:ext uri="{BB962C8B-B14F-4D97-AF65-F5344CB8AC3E}">
        <p14:creationId xmlns:p14="http://schemas.microsoft.com/office/powerpoint/2010/main" val="367593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370824395"/>
              </p:ext>
            </p:extLst>
          </p:nvPr>
        </p:nvGraphicFramePr>
        <p:xfrm>
          <a:off x="152475" y="263523"/>
          <a:ext cx="9607974" cy="6445501"/>
        </p:xfrm>
        <a:graphic>
          <a:graphicData uri="http://schemas.openxmlformats.org/drawingml/2006/table">
            <a:tbl>
              <a:tblPr firstRow="1" bandRow="1">
                <a:effectLst/>
                <a:tableStyleId>{5C22544A-7EE6-4342-B048-85BDC9FD1C3A}</a:tableStyleId>
              </a:tblPr>
              <a:tblGrid>
                <a:gridCol w="9607974">
                  <a:extLst>
                    <a:ext uri="{9D8B030D-6E8A-4147-A177-3AD203B41FA5}">
                      <a16:colId xmlns:a16="http://schemas.microsoft.com/office/drawing/2014/main" val="1195807557"/>
                    </a:ext>
                  </a:extLst>
                </a:gridCol>
              </a:tblGrid>
              <a:tr h="3332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取組詳細</a:t>
                      </a:r>
                      <a:r>
                        <a:rPr kumimoji="1" lang="ja-JP" altLang="en-US" sz="1200" b="1" kern="1200" dirty="0" smtClean="0">
                          <a:solidFill>
                            <a:sysClr val="windowText" lastClr="000000"/>
                          </a:solidFill>
                          <a:latin typeface="Meiryo UI" panose="020B0604030504040204" pitchFamily="50" charset="-128"/>
                          <a:ea typeface="Meiryo UI" panose="020B0604030504040204" pitchFamily="50" charset="-128"/>
                          <a:cs typeface="+mn-cs"/>
                        </a:rPr>
                        <a:t>（取組内容の詳細及び取組によって得られた成果、今後の方向性等）</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857265339"/>
                  </a:ext>
                </a:extLst>
              </a:tr>
              <a:tr h="6112234">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・取組の詳細及び取組によって得られた（得られる）成果等について自由に御記載ください</a:t>
                      </a: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・図や写真を使用するなど、取組内容等が分かりやすいようにご記載ください</a:t>
                      </a: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100" b="0" i="0" kern="1200" dirty="0" smtClean="0">
                          <a:solidFill>
                            <a:srgbClr val="0070C0"/>
                          </a:solidFill>
                          <a:latin typeface="Meiryo UI" panose="020B0604030504040204" pitchFamily="50" charset="-128"/>
                          <a:ea typeface="Meiryo UI" panose="020B0604030504040204" pitchFamily="50" charset="-128"/>
                          <a:cs typeface="+mn-cs"/>
                        </a:rPr>
                        <a:t>・継続中の取組については、今後の取組の方向性等についてもご記載ください</a:t>
                      </a:r>
                      <a:endParaRPr kumimoji="1" lang="en-US" altLang="ja-JP" sz="1100" b="0" i="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rPr>
                        <a:t>例）ステークホルダーとの連携体制図</a:t>
                      </a:r>
                      <a:endParaRPr kumimoji="1" lang="en-US" altLang="ja-JP"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endParaRPr>
                    </a:p>
                    <a:p>
                      <a:pPr marL="26280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rPr>
                        <a:t>2030</a:t>
                      </a:r>
                      <a:r>
                        <a:rPr kumimoji="1" lang="ja-JP" altLang="en-US"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rPr>
                        <a:t>年までに目指すべきゴールイメージやありたい姿</a:t>
                      </a:r>
                      <a:endParaRPr kumimoji="1" lang="en-US" altLang="ja-JP"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endParaRPr>
                    </a:p>
                    <a:p>
                      <a:pPr marL="2628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rPr>
                        <a:t>連携先の団体からのコメント</a:t>
                      </a:r>
                      <a:endParaRPr kumimoji="1" lang="en-US" altLang="ja-JP" sz="1100" b="0" i="0" kern="1200" dirty="0" smtClean="0">
                        <a:solidFill>
                          <a:schemeClr val="accent1">
                            <a:lumMod val="75000"/>
                          </a:schemeClr>
                        </a:solidFill>
                        <a:latin typeface="Meiryo UI" panose="020B0604030504040204" pitchFamily="50" charset="-128"/>
                        <a:ea typeface="Meiryo UI" panose="020B0604030504040204" pitchFamily="50" charset="-128"/>
                        <a:cs typeface="+mn-cs"/>
                      </a:endParaRPr>
                    </a:p>
                    <a:p>
                      <a:pPr marL="2628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accent1">
                              <a:lumMod val="75000"/>
                            </a:schemeClr>
                          </a:solidFill>
                          <a:latin typeface="Meiryo UI" panose="020B0604030504040204" pitchFamily="50" charset="-128"/>
                          <a:ea typeface="Meiryo UI" panose="020B0604030504040204" pitchFamily="50" charset="-128"/>
                          <a:cs typeface="+mn-cs"/>
                        </a:rPr>
                        <a:t>取組に関連するホームページの</a:t>
                      </a:r>
                      <a:r>
                        <a:rPr kumimoji="1" lang="en-US" altLang="ja-JP" sz="1100" b="0" kern="1200" dirty="0" smtClean="0">
                          <a:solidFill>
                            <a:schemeClr val="accent1">
                              <a:lumMod val="75000"/>
                            </a:schemeClr>
                          </a:solidFill>
                          <a:latin typeface="Meiryo UI" panose="020B0604030504040204" pitchFamily="50" charset="-128"/>
                          <a:ea typeface="Meiryo UI" panose="020B0604030504040204" pitchFamily="50" charset="-128"/>
                          <a:cs typeface="+mn-cs"/>
                        </a:rPr>
                        <a:t>URL</a:t>
                      </a:r>
                      <a:r>
                        <a:rPr kumimoji="1" lang="ja-JP" altLang="en-US" sz="1100" b="0" kern="1200" dirty="0" smtClean="0">
                          <a:solidFill>
                            <a:schemeClr val="accent1">
                              <a:lumMod val="75000"/>
                            </a:schemeClr>
                          </a:solidFill>
                          <a:latin typeface="Meiryo UI" panose="020B0604030504040204" pitchFamily="50" charset="-128"/>
                          <a:ea typeface="Meiryo UI" panose="020B0604030504040204" pitchFamily="50" charset="-128"/>
                          <a:cs typeface="+mn-cs"/>
                        </a:rPr>
                        <a:t>　等</a:t>
                      </a:r>
                      <a:endParaRPr kumimoji="1" lang="en-US" altLang="ja-JP" sz="1100" b="0" kern="1200" dirty="0" smtClean="0">
                        <a:solidFill>
                          <a:schemeClr val="accent1">
                            <a:lumMod val="75000"/>
                          </a:schemeClr>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0403121"/>
                  </a:ext>
                </a:extLst>
              </a:tr>
            </a:tbl>
          </a:graphicData>
        </a:graphic>
      </p:graphicFrame>
      <p:sp>
        <p:nvSpPr>
          <p:cNvPr id="3" name="フッター プレースホルダー 1"/>
          <p:cNvSpPr>
            <a:spLocks noGrp="1"/>
          </p:cNvSpPr>
          <p:nvPr>
            <p:ph type="ftr" sz="quarter" idx="11"/>
          </p:nvPr>
        </p:nvSpPr>
        <p:spPr>
          <a:xfrm>
            <a:off x="6678202" y="10274"/>
            <a:ext cx="3052278" cy="263524"/>
          </a:xfrm>
        </p:spPr>
        <p:txBody>
          <a:bodyPr/>
          <a:lstStyle/>
          <a:p>
            <a:r>
              <a:rPr kumimoji="1" lang="ja-JP" altLang="en-US" sz="1000" dirty="0">
                <a:latin typeface="Meiryo UI" panose="020B0604030504040204" pitchFamily="50" charset="-128"/>
                <a:ea typeface="Meiryo UI" panose="020B0604030504040204" pitchFamily="50" charset="-128"/>
              </a:rPr>
              <a:t>地方創生</a:t>
            </a:r>
            <a:r>
              <a:rPr kumimoji="1" lang="en-US" altLang="ja-JP" sz="1000" dirty="0">
                <a:latin typeface="Meiryo UI" panose="020B0604030504040204" pitchFamily="50" charset="-128"/>
                <a:ea typeface="Meiryo UI" panose="020B0604030504040204" pitchFamily="50" charset="-128"/>
              </a:rPr>
              <a:t>SDGs</a:t>
            </a:r>
            <a:r>
              <a:rPr kumimoji="1" lang="ja-JP" altLang="en-US" sz="1000" dirty="0">
                <a:latin typeface="Meiryo UI" panose="020B0604030504040204" pitchFamily="50" charset="-128"/>
                <a:ea typeface="Meiryo UI" panose="020B0604030504040204" pitchFamily="50" charset="-128"/>
              </a:rPr>
              <a:t>官民連携事例　応募様式（裏面）</a:t>
            </a:r>
          </a:p>
        </p:txBody>
      </p:sp>
    </p:spTree>
    <p:extLst>
      <p:ext uri="{BB962C8B-B14F-4D97-AF65-F5344CB8AC3E}">
        <p14:creationId xmlns:p14="http://schemas.microsoft.com/office/powerpoint/2010/main" val="510557048"/>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10794</TotalTime>
  <Words>880</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UI</vt:lpstr>
      <vt:lpstr>ＭＳ Ｐゴシック</vt:lpstr>
      <vt:lpstr>游ゴシック</vt:lpstr>
      <vt:lpstr>游ゴシック Light</vt:lpstr>
      <vt:lpstr>Arial</vt:lpstr>
      <vt:lpstr>Calibri</vt:lpstr>
      <vt:lpstr>Calibri Light</vt:lpstr>
      <vt:lpstr>Default Theme</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谷 真也（地方創生推進事務局）</cp:lastModifiedBy>
  <cp:revision>409</cp:revision>
  <cp:lastPrinted>2020-09-15T04:45:24Z</cp:lastPrinted>
  <dcterms:created xsi:type="dcterms:W3CDTF">2019-06-05T08:09:35Z</dcterms:created>
  <dcterms:modified xsi:type="dcterms:W3CDTF">2021-09-13T09:30:28Z</dcterms:modified>
</cp:coreProperties>
</file>